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18"/>
  </p:notesMasterIdLst>
  <p:sldIdLst>
    <p:sldId id="433" r:id="rId5"/>
    <p:sldId id="291" r:id="rId6"/>
    <p:sldId id="2147469027" r:id="rId7"/>
    <p:sldId id="2147469023" r:id="rId8"/>
    <p:sldId id="2147469024" r:id="rId9"/>
    <p:sldId id="2147469029" r:id="rId10"/>
    <p:sldId id="2147469030" r:id="rId11"/>
    <p:sldId id="2147469031" r:id="rId12"/>
    <p:sldId id="2147469032" r:id="rId13"/>
    <p:sldId id="2147469033" r:id="rId14"/>
    <p:sldId id="2147469034" r:id="rId15"/>
    <p:sldId id="2147469035" r:id="rId16"/>
    <p:sldId id="2147469036"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D1370C-DC24-2295-1E98-1A3D17853569}" name="Riddell, Leah" initials="RL" userId="S::leah.riddell@informa.com::5876cae7-be0b-4de4-967b-988f37cd8c99" providerId="AD"/>
  <p188:author id="{280B600D-FC2D-D9B1-D01D-7D9B67D0DBF7}" name="Wielgus, Ben" initials="WB" userId="S::ben.wielgus@informa.com::370e3c7c-ab81-4a3e-a851-fe664f3c0633" providerId="AD"/>
  <p188:author id="{743F9E18-A9A3-AA4C-4AC5-905F1BBB4632}" name="Istrate, Raluca" initials="IR" userId="S::raluca.istrate@informa.com::20fc8220-9db6-4137-893d-5d4e737c0f02" providerId="AD"/>
  <p188:author id="{7133D434-D7AE-B3D8-D2C7-057B9B3B0110}" name="Ryan, Lucille" initials="RL" userId="S::Lucille.Ryan@informa.com::d09a7dfa-005c-4df2-a8a2-660fdd5ff025" providerId="AD"/>
  <p188:author id="{9774A83B-01C2-8B8F-8757-DD82E48A6230}" name="Hopkinson, Isabelle" initials="HI" userId="S::Isabelle.Hopkinson@informa.com::ff8cb407-f4df-49a0-a748-8709ccdf8b29" providerId="AD"/>
  <p188:author id="{40F75952-29D1-080E-3F71-A8734D8C635F}" name="Kemp, Kerrie" initials="KK" userId="S::Kerrie.Kemp@informa.com::39749bf7-7466-4316-a5da-bae2e7337696" providerId="AD"/>
  <p188:author id="{29FA0B59-8588-0B21-7005-A6FC395FB9E6}" name="Hopkinson, Isabelle" initials="HI" userId="S::isabelle.hopkinson@informa.com::ff8cb407-f4df-49a0-a748-8709ccdf8b29" providerId="AD"/>
  <p188:author id="{10CAFE78-766B-58AB-3CA8-DBA5AB8AED7A}" name="Huang, Betty" initials="HB" userId="Huang, Betty" providerId="None"/>
  <p188:author id="{721D9F82-9336-B526-6F79-0D0FFA1B9BE3}" name="So, Amy" initials="SA" userId="S::amy.so@informa.com::36dd2d40-c86e-478f-bd43-708ef3e5ac00" providerId="AD"/>
  <p188:author id="{B5EE008F-12C2-FA21-1D25-90463C6C068D}" name="Riddell, Leah" initials="RL" userId="S::Leah.Riddell@informa.com::5876cae7-be0b-4de4-967b-988f37cd8c99" providerId="AD"/>
  <p188:author id="{D0323F8F-A399-B93A-0476-A2E1511DA458}" name="Kemp, Kerrie" initials="KK" userId="S::kerrie.kemp@informa.com::39749bf7-7466-4316-a5da-bae2e7337696" providerId="AD"/>
  <p188:author id="{225368AD-509D-EEDB-560F-0D2CFA047F7F}" name="Wielgus, Ben" initials="WB" userId="S::Ben.Wielgus@informa.com::370e3c7c-ab81-4a3e-a851-fe664f3c0633" providerId="AD"/>
  <p188:author id="{0F311EBB-05D9-1DD9-6EF7-A0C1028CD4D3}" name="Train, Eleanor" initials="TE" userId="S::eleanor.train@informa.com::8643ca27-fcb2-4f64-b03f-88b10c66f6dd" providerId="AD"/>
  <p188:author id="{52D17EC8-518C-9417-5656-665B65945B86}" name="Wu, Dan" initials="WD" userId="S::dan.wu@informa.com::9835034b-4fa9-4a7a-afea-1415b0d7797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Riddell, Leah" initials="RL" lastIdx="0" clrIdx="6">
    <p:extLst>
      <p:ext uri="{19B8F6BF-5375-455C-9EA6-DF929625EA0E}">
        <p15:presenceInfo xmlns:p15="http://schemas.microsoft.com/office/powerpoint/2012/main" userId="S::Leah.Riddell@informa.com::5876cae7-be0b-4de4-967b-988f37cd8c99" providerId="AD"/>
      </p:ext>
    </p:extLst>
  </p:cmAuthor>
  <p:cmAuthor id="1" name="Vitekova, Viktoria" initials="VV" lastIdx="0" clrIdx="0">
    <p:extLst>
      <p:ext uri="{19B8F6BF-5375-455C-9EA6-DF929625EA0E}">
        <p15:presenceInfo xmlns:p15="http://schemas.microsoft.com/office/powerpoint/2012/main" userId="S::viktoria.vitekova@informa.com::29b82f70-44cd-4b12-a464-97fbb71a839f" providerId="AD"/>
      </p:ext>
    </p:extLst>
  </p:cmAuthor>
  <p:cmAuthor id="2" name="Lazzaro, Bryan" initials="LB" lastIdx="0" clrIdx="1">
    <p:extLst>
      <p:ext uri="{19B8F6BF-5375-455C-9EA6-DF929625EA0E}">
        <p15:presenceInfo xmlns:p15="http://schemas.microsoft.com/office/powerpoint/2012/main" userId="S::bryan.lazzaro@informa.com::173380e7-a3c4-42b1-8d0b-09cc955702a6" providerId="AD"/>
      </p:ext>
    </p:extLst>
  </p:cmAuthor>
  <p:cmAuthor id="3" name="Ryan, Lucille" initials="RL" lastIdx="0" clrIdx="2">
    <p:extLst>
      <p:ext uri="{19B8F6BF-5375-455C-9EA6-DF929625EA0E}">
        <p15:presenceInfo xmlns:p15="http://schemas.microsoft.com/office/powerpoint/2012/main" userId="S::lucille.ryan@informa.com::d09a7dfa-005c-4df2-a8a2-660fdd5ff025" providerId="AD"/>
      </p:ext>
    </p:extLst>
  </p:cmAuthor>
  <p:cmAuthor id="4" name="Wielgus, Ben" initials="WB" lastIdx="0" clrIdx="3">
    <p:extLst>
      <p:ext uri="{19B8F6BF-5375-455C-9EA6-DF929625EA0E}">
        <p15:presenceInfo xmlns:p15="http://schemas.microsoft.com/office/powerpoint/2012/main" userId="S::ben.wielgus@informa.com::370e3c7c-ab81-4a3e-a851-fe664f3c0633" providerId="AD"/>
      </p:ext>
    </p:extLst>
  </p:cmAuthor>
  <p:cmAuthor id="5" name="Warmington, Naomi" initials="WN" lastIdx="0" clrIdx="4">
    <p:extLst>
      <p:ext uri="{19B8F6BF-5375-455C-9EA6-DF929625EA0E}">
        <p15:presenceInfo xmlns:p15="http://schemas.microsoft.com/office/powerpoint/2012/main" userId="S::Naomi.Warmington@informa.com::3e959540-0de0-47f8-87d0-7fe3e8ca237b" providerId="AD"/>
      </p:ext>
    </p:extLst>
  </p:cmAuthor>
  <p:cmAuthor id="6" name="Fruen, Bethany" initials="FB" lastIdx="0" clrIdx="5">
    <p:extLst>
      <p:ext uri="{19B8F6BF-5375-455C-9EA6-DF929625EA0E}">
        <p15:presenceInfo xmlns:p15="http://schemas.microsoft.com/office/powerpoint/2012/main" userId="S::bethany.fruen@informa.com::b75f8c51-0979-408c-9236-b197b850a7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E583"/>
    <a:srgbClr val="D4EDB9"/>
    <a:srgbClr val="009900"/>
    <a:srgbClr val="FFC000"/>
    <a:srgbClr val="9A3C32"/>
    <a:srgbClr val="C0C0C0"/>
    <a:srgbClr val="D4AF37"/>
    <a:srgbClr val="CD7F32"/>
    <a:srgbClr val="CC9900"/>
    <a:srgbClr val="FAF1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E0EAF0-418D-4A59-9C21-5BD094707187}" v="5" dt="2023-11-09T11:45:08.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fan, Secil" userId="26174071-7b19-4bd3-a20b-23f5bdfc31e0" providerId="ADAL" clId="{6FE0EAF0-418D-4A59-9C21-5BD094707187}"/>
    <pc:docChg chg="custSel delSld modSld">
      <pc:chgData name="Tufan, Secil" userId="26174071-7b19-4bd3-a20b-23f5bdfc31e0" providerId="ADAL" clId="{6FE0EAF0-418D-4A59-9C21-5BD094707187}" dt="2023-11-09T11:45:18.951" v="11" actId="1076"/>
      <pc:docMkLst>
        <pc:docMk/>
      </pc:docMkLst>
      <pc:sldChg chg="delSp modSp mod delAnim">
        <pc:chgData name="Tufan, Secil" userId="26174071-7b19-4bd3-a20b-23f5bdfc31e0" providerId="ADAL" clId="{6FE0EAF0-418D-4A59-9C21-5BD094707187}" dt="2023-11-09T11:45:18.951" v="11" actId="1076"/>
        <pc:sldMkLst>
          <pc:docMk/>
          <pc:sldMk cId="3579154666" sldId="291"/>
        </pc:sldMkLst>
        <pc:spChg chg="mod">
          <ac:chgData name="Tufan, Secil" userId="26174071-7b19-4bd3-a20b-23f5bdfc31e0" providerId="ADAL" clId="{6FE0EAF0-418D-4A59-9C21-5BD094707187}" dt="2023-11-09T11:45:02.966" v="4" actId="20577"/>
          <ac:spMkLst>
            <pc:docMk/>
            <pc:sldMk cId="3579154666" sldId="291"/>
            <ac:spMk id="25" creationId="{FAD56033-B361-47A5-9E0B-688175EC7F46}"/>
          </ac:spMkLst>
        </pc:spChg>
        <pc:spChg chg="mod">
          <ac:chgData name="Tufan, Secil" userId="26174071-7b19-4bd3-a20b-23f5bdfc31e0" providerId="ADAL" clId="{6FE0EAF0-418D-4A59-9C21-5BD094707187}" dt="2023-11-09T11:45:08.697" v="7" actId="20577"/>
          <ac:spMkLst>
            <pc:docMk/>
            <pc:sldMk cId="3579154666" sldId="291"/>
            <ac:spMk id="38" creationId="{1BD1D6CF-C66E-4985-B0A8-8B604B5964A4}"/>
          </ac:spMkLst>
        </pc:spChg>
        <pc:spChg chg="del mod">
          <ac:chgData name="Tufan, Secil" userId="26174071-7b19-4bd3-a20b-23f5bdfc31e0" providerId="ADAL" clId="{6FE0EAF0-418D-4A59-9C21-5BD094707187}" dt="2023-11-09T11:45:10.378" v="8" actId="478"/>
          <ac:spMkLst>
            <pc:docMk/>
            <pc:sldMk cId="3579154666" sldId="291"/>
            <ac:spMk id="39" creationId="{4C12D21E-86E8-4209-928D-ED93E4C83C16}"/>
          </ac:spMkLst>
        </pc:spChg>
        <pc:spChg chg="mod">
          <ac:chgData name="Tufan, Secil" userId="26174071-7b19-4bd3-a20b-23f5bdfc31e0" providerId="ADAL" clId="{6FE0EAF0-418D-4A59-9C21-5BD094707187}" dt="2023-11-09T11:45:18.951" v="11" actId="1076"/>
          <ac:spMkLst>
            <pc:docMk/>
            <pc:sldMk cId="3579154666" sldId="291"/>
            <ac:spMk id="40" creationId="{F40ABF99-1476-4998-AEDA-BF4933A25BA1}"/>
          </ac:spMkLst>
        </pc:spChg>
        <pc:spChg chg="mod">
          <ac:chgData name="Tufan, Secil" userId="26174071-7b19-4bd3-a20b-23f5bdfc31e0" providerId="ADAL" clId="{6FE0EAF0-418D-4A59-9C21-5BD094707187}" dt="2023-11-09T11:45:18.951" v="11" actId="1076"/>
          <ac:spMkLst>
            <pc:docMk/>
            <pc:sldMk cId="3579154666" sldId="291"/>
            <ac:spMk id="41" creationId="{F2BC0208-5C2D-4993-984A-0B5B9BE12316}"/>
          </ac:spMkLst>
        </pc:spChg>
        <pc:spChg chg="mod">
          <ac:chgData name="Tufan, Secil" userId="26174071-7b19-4bd3-a20b-23f5bdfc31e0" providerId="ADAL" clId="{6FE0EAF0-418D-4A59-9C21-5BD094707187}" dt="2023-11-09T11:45:18.951" v="11" actId="1076"/>
          <ac:spMkLst>
            <pc:docMk/>
            <pc:sldMk cId="3579154666" sldId="291"/>
            <ac:spMk id="42" creationId="{995F7361-DBC0-4877-9156-7A8E998E8072}"/>
          </ac:spMkLst>
        </pc:spChg>
        <pc:spChg chg="del mod">
          <ac:chgData name="Tufan, Secil" userId="26174071-7b19-4bd3-a20b-23f5bdfc31e0" providerId="ADAL" clId="{6FE0EAF0-418D-4A59-9C21-5BD094707187}" dt="2023-11-09T11:45:11.888" v="10" actId="478"/>
          <ac:spMkLst>
            <pc:docMk/>
            <pc:sldMk cId="3579154666" sldId="291"/>
            <ac:spMk id="48" creationId="{0E061AFF-6997-4F96-98FC-BE352FBE73B8}"/>
          </ac:spMkLst>
        </pc:spChg>
      </pc:sldChg>
      <pc:sldChg chg="del">
        <pc:chgData name="Tufan, Secil" userId="26174071-7b19-4bd3-a20b-23f5bdfc31e0" providerId="ADAL" clId="{6FE0EAF0-418D-4A59-9C21-5BD094707187}" dt="2023-11-09T11:23:30.329" v="0" actId="2696"/>
        <pc:sldMkLst>
          <pc:docMk/>
          <pc:sldMk cId="962903881" sldId="21474690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24547-0C61-4B30-90D1-8AEAA4202678}" type="datetimeFigureOut">
              <a:rPr lang="en-GB" smtClean="0"/>
              <a:t>09/11/2023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1765E3-7FC0-43E2-9A94-FA8F7CDDF597}" type="slidenum">
              <a:rPr lang="en-GB" smtClean="0"/>
              <a:t>‹#›</a:t>
            </a:fld>
            <a:endParaRPr lang="en-GB"/>
          </a:p>
        </p:txBody>
      </p:sp>
    </p:spTree>
    <p:extLst>
      <p:ext uri="{BB962C8B-B14F-4D97-AF65-F5344CB8AC3E}">
        <p14:creationId xmlns:p14="http://schemas.microsoft.com/office/powerpoint/2010/main" val="1415811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6786A8B-F3E6-427E-9BC5-DE8115D19A4F}" type="slidenum">
              <a:rPr lang="en-GB" smtClean="0"/>
              <a:t>1</a:t>
            </a:fld>
            <a:endParaRPr lang="en-GB"/>
          </a:p>
        </p:txBody>
      </p:sp>
    </p:spTree>
    <p:extLst>
      <p:ext uri="{BB962C8B-B14F-4D97-AF65-F5344CB8AC3E}">
        <p14:creationId xmlns:p14="http://schemas.microsoft.com/office/powerpoint/2010/main" val="271456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1765E3-7FC0-43E2-9A94-FA8F7CDDF597}" type="slidenum">
              <a:rPr lang="en-GB" smtClean="0"/>
              <a:t>5</a:t>
            </a:fld>
            <a:endParaRPr lang="en-GB"/>
          </a:p>
        </p:txBody>
      </p:sp>
    </p:spTree>
    <p:extLst>
      <p:ext uri="{BB962C8B-B14F-4D97-AF65-F5344CB8AC3E}">
        <p14:creationId xmlns:p14="http://schemas.microsoft.com/office/powerpoint/2010/main" val="587946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p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7" name="Google Shape;42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193170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1765E3-7FC0-43E2-9A94-FA8F7CDDF597}" type="slidenum">
              <a:rPr lang="en-GB" smtClean="0"/>
              <a:t>9</a:t>
            </a:fld>
            <a:endParaRPr lang="en-GB"/>
          </a:p>
        </p:txBody>
      </p:sp>
    </p:spTree>
    <p:extLst>
      <p:ext uri="{BB962C8B-B14F-4D97-AF65-F5344CB8AC3E}">
        <p14:creationId xmlns:p14="http://schemas.microsoft.com/office/powerpoint/2010/main" val="30283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p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7" name="Google Shape;42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35918798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AE979-986A-4373-A17B-5273B206B956}"/>
              </a:ext>
            </a:extLst>
          </p:cNvPr>
          <p:cNvSpPr>
            <a:spLocks noGrp="1"/>
          </p:cNvSpPr>
          <p:nvPr>
            <p:ph type="ctrTitle"/>
          </p:nvPr>
        </p:nvSpPr>
        <p:spPr>
          <a:xfrm>
            <a:off x="1143001" y="1402080"/>
            <a:ext cx="4450080" cy="1476811"/>
          </a:xfrm>
        </p:spPr>
        <p:txBody>
          <a:bodyPr anchor="b" anchorCtr="0">
            <a:normAutofit/>
          </a:bodyPr>
          <a:lstStyle>
            <a:lvl1pPr algn="l">
              <a:lnSpc>
                <a:spcPct val="100000"/>
              </a:lnSpc>
              <a:defRPr sz="35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1FCB1753-EF1D-4D16-AF12-46E6403C4CD4}"/>
              </a:ext>
            </a:extLst>
          </p:cNvPr>
          <p:cNvSpPr>
            <a:spLocks noGrp="1"/>
          </p:cNvSpPr>
          <p:nvPr>
            <p:ph type="subTitle" idx="1"/>
          </p:nvPr>
        </p:nvSpPr>
        <p:spPr>
          <a:xfrm>
            <a:off x="1143001" y="3081237"/>
            <a:ext cx="4450080" cy="1655763"/>
          </a:xfrm>
        </p:spPr>
        <p:txBody>
          <a:bodyPr>
            <a:normAutofit/>
          </a:bodyPr>
          <a:lstStyle>
            <a:lvl1pPr marL="0" indent="0" algn="l">
              <a:lnSpc>
                <a:spcPct val="100000"/>
              </a:lnSpc>
              <a:buNone/>
              <a:defRPr sz="15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8E4AFAD-5465-41FB-AF6B-161161025B9E}"/>
              </a:ext>
            </a:extLst>
          </p:cNvPr>
          <p:cNvSpPr>
            <a:spLocks noGrp="1"/>
          </p:cNvSpPr>
          <p:nvPr>
            <p:ph type="dt" sz="half" idx="10"/>
          </p:nvPr>
        </p:nvSpPr>
        <p:spPr/>
        <p:txBody>
          <a:bodyPr/>
          <a:lstStyle>
            <a:lvl1pPr>
              <a:defRPr>
                <a:solidFill>
                  <a:schemeClr val="bg1"/>
                </a:solidFill>
              </a:defRPr>
            </a:lvl1pPr>
          </a:lstStyle>
          <a:p>
            <a:r>
              <a:rPr lang="en-GB"/>
              <a:t>09/04/2019</a:t>
            </a:r>
          </a:p>
        </p:txBody>
      </p:sp>
      <p:sp>
        <p:nvSpPr>
          <p:cNvPr id="5" name="Footer Placeholder 4">
            <a:extLst>
              <a:ext uri="{FF2B5EF4-FFF2-40B4-BE49-F238E27FC236}">
                <a16:creationId xmlns:a16="http://schemas.microsoft.com/office/drawing/2014/main" id="{86AC4FD6-F7C0-4792-A8D1-D8B2100FDD39}"/>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6" name="Slide Number Placeholder 5">
            <a:extLst>
              <a:ext uri="{FF2B5EF4-FFF2-40B4-BE49-F238E27FC236}">
                <a16:creationId xmlns:a16="http://schemas.microsoft.com/office/drawing/2014/main" id="{FDE44A39-9B3D-4A23-9281-DA52E8E58BBB}"/>
              </a:ext>
            </a:extLst>
          </p:cNvPr>
          <p:cNvSpPr>
            <a:spLocks noGrp="1"/>
          </p:cNvSpPr>
          <p:nvPr>
            <p:ph type="sldNum" sz="quarter" idx="12"/>
          </p:nvPr>
        </p:nvSpPr>
        <p:spPr/>
        <p:txBody>
          <a:bodyPr/>
          <a:lstStyle>
            <a:lvl1pPr>
              <a:defRPr>
                <a:solidFill>
                  <a:schemeClr val="bg1"/>
                </a:solidFill>
              </a:defRPr>
            </a:lvl1pPr>
          </a:lstStyle>
          <a:p>
            <a:fld id="{CD018B5B-3FD1-43B0-9C50-E33EBAC66E22}" type="slidenum">
              <a:rPr lang="en-GB" smtClean="0"/>
              <a:t>‹#›</a:t>
            </a:fld>
            <a:endParaRPr lang="en-GB"/>
          </a:p>
        </p:txBody>
      </p:sp>
      <p:pic>
        <p:nvPicPr>
          <p:cNvPr id="11" name="Picture 10">
            <a:extLst>
              <a:ext uri="{FF2B5EF4-FFF2-40B4-BE49-F238E27FC236}">
                <a16:creationId xmlns:a16="http://schemas.microsoft.com/office/drawing/2014/main" id="{95341787-75FE-4489-823C-CB7D21F530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06184" y="808412"/>
            <a:ext cx="5300185" cy="5300185"/>
          </a:xfrm>
          <a:prstGeom prst="rect">
            <a:avLst/>
          </a:prstGeom>
        </p:spPr>
      </p:pic>
      <p:pic>
        <p:nvPicPr>
          <p:cNvPr id="9" name="Picture 8">
            <a:extLst>
              <a:ext uri="{FF2B5EF4-FFF2-40B4-BE49-F238E27FC236}">
                <a16:creationId xmlns:a16="http://schemas.microsoft.com/office/drawing/2014/main" id="{D2F12E39-92AD-41CD-ADC1-9AB6BD4A5E5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2696" y="384072"/>
            <a:ext cx="1660611" cy="763200"/>
          </a:xfrm>
          <a:prstGeom prst="rect">
            <a:avLst/>
          </a:prstGeom>
        </p:spPr>
      </p:pic>
    </p:spTree>
    <p:extLst>
      <p:ext uri="{BB962C8B-B14F-4D97-AF65-F5344CB8AC3E}">
        <p14:creationId xmlns:p14="http://schemas.microsoft.com/office/powerpoint/2010/main" val="39848590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D9DD-3352-40AC-9E68-DE965A1581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3C5A11-273A-4DA9-9B84-3D4602336D70}"/>
              </a:ext>
            </a:extLst>
          </p:cNvPr>
          <p:cNvSpPr>
            <a:spLocks noGrp="1"/>
          </p:cNvSpPr>
          <p:nvPr>
            <p:ph idx="1"/>
          </p:nvPr>
        </p:nvSpPr>
        <p:spPr>
          <a:xfrm>
            <a:off x="723902" y="1848698"/>
            <a:ext cx="10736263" cy="4286991"/>
          </a:xfrm>
        </p:spPr>
        <p:txBody>
          <a:bodyPr>
            <a:noAutofit/>
          </a:bodyPr>
          <a:lstStyle>
            <a:lvl1pPr>
              <a:buClr>
                <a:schemeClr val="accent2"/>
              </a:buClr>
              <a:defRPr/>
            </a:lvl1pPr>
            <a:lvl2pPr marL="538149" indent="-271456">
              <a:buClr>
                <a:schemeClr val="accent2"/>
              </a:buClr>
              <a:defRPr/>
            </a:lvl2pPr>
            <a:lvl3pPr marL="804843" indent="-266693">
              <a:buClr>
                <a:schemeClr val="accent2"/>
              </a:buClr>
              <a:defRPr/>
            </a:lvl3pPr>
            <a:lvl4pPr marL="1076298" indent="-271456">
              <a:buClr>
                <a:schemeClr val="accent2"/>
              </a:buClr>
              <a:defRPr/>
            </a:lvl4pPr>
            <a:lvl5pPr marL="1342992" indent="-266693">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9BA025-7C27-4396-9399-509245594FD4}"/>
              </a:ext>
            </a:extLst>
          </p:cNvPr>
          <p:cNvSpPr>
            <a:spLocks noGrp="1"/>
          </p:cNvSpPr>
          <p:nvPr>
            <p:ph type="dt" sz="half" idx="10"/>
          </p:nvPr>
        </p:nvSpPr>
        <p:spPr/>
        <p:txBody>
          <a:bodyPr/>
          <a:lstStyle/>
          <a:p>
            <a:r>
              <a:rPr lang="en-GB"/>
              <a:t>09/04/2019</a:t>
            </a:r>
          </a:p>
        </p:txBody>
      </p:sp>
      <p:sp>
        <p:nvSpPr>
          <p:cNvPr id="5" name="Footer Placeholder 4">
            <a:extLst>
              <a:ext uri="{FF2B5EF4-FFF2-40B4-BE49-F238E27FC236}">
                <a16:creationId xmlns:a16="http://schemas.microsoft.com/office/drawing/2014/main" id="{0E0BE742-4E65-4477-9CAA-20EC46E2945A}"/>
              </a:ext>
            </a:extLst>
          </p:cNvPr>
          <p:cNvSpPr>
            <a:spLocks noGrp="1"/>
          </p:cNvSpPr>
          <p:nvPr>
            <p:ph type="ftr" sz="quarter" idx="11"/>
          </p:nvPr>
        </p:nvSpPr>
        <p:spPr/>
        <p:txBody>
          <a:bodyPr/>
          <a:lstStyle>
            <a:lvl1pPr>
              <a:defRPr/>
            </a:lvl1pPr>
          </a:lstStyle>
          <a:p>
            <a:r>
              <a:rPr lang="en-GB"/>
              <a:t>30 June Colleague Town Hall Conversation</a:t>
            </a:r>
          </a:p>
        </p:txBody>
      </p:sp>
      <p:sp>
        <p:nvSpPr>
          <p:cNvPr id="6" name="Slide Number Placeholder 5">
            <a:extLst>
              <a:ext uri="{FF2B5EF4-FFF2-40B4-BE49-F238E27FC236}">
                <a16:creationId xmlns:a16="http://schemas.microsoft.com/office/drawing/2014/main" id="{9D7DEE7C-9533-4B99-BD73-958D3AEC7818}"/>
              </a:ext>
            </a:extLst>
          </p:cNvPr>
          <p:cNvSpPr>
            <a:spLocks noGrp="1"/>
          </p:cNvSpPr>
          <p:nvPr>
            <p:ph type="sldNum" sz="quarter" idx="12"/>
          </p:nvPr>
        </p:nvSpPr>
        <p:spPr/>
        <p:txBody>
          <a:bodyPr/>
          <a:lstStyle/>
          <a:p>
            <a:fld id="{CD018B5B-3FD1-43B0-9C50-E33EBAC66E22}" type="slidenum">
              <a:rPr lang="en-GB" smtClean="0"/>
              <a:t>‹#›</a:t>
            </a:fld>
            <a:endParaRPr lang="en-GB"/>
          </a:p>
        </p:txBody>
      </p:sp>
    </p:spTree>
    <p:extLst>
      <p:ext uri="{BB962C8B-B14F-4D97-AF65-F5344CB8AC3E}">
        <p14:creationId xmlns:p14="http://schemas.microsoft.com/office/powerpoint/2010/main" val="381168263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Indigo">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2C56E-0CEB-49C0-B24F-E719FC8C0025}"/>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8A36C3A4-18C6-46F6-92F0-D1444D0F0CEF}"/>
              </a:ext>
            </a:extLst>
          </p:cNvPr>
          <p:cNvSpPr>
            <a:spLocks noGrp="1"/>
          </p:cNvSpPr>
          <p:nvPr>
            <p:ph type="dt" sz="half" idx="10"/>
          </p:nvPr>
        </p:nvSpPr>
        <p:spPr/>
        <p:txBody>
          <a:bodyPr/>
          <a:lstStyle>
            <a:lvl1pPr>
              <a:defRPr>
                <a:solidFill>
                  <a:schemeClr val="bg1"/>
                </a:solidFill>
              </a:defRPr>
            </a:lvl1pPr>
          </a:lstStyle>
          <a:p>
            <a:r>
              <a:rPr lang="en-GB"/>
              <a:t>09/04/2019</a:t>
            </a:r>
          </a:p>
        </p:txBody>
      </p:sp>
      <p:sp>
        <p:nvSpPr>
          <p:cNvPr id="4" name="Footer Placeholder 3">
            <a:extLst>
              <a:ext uri="{FF2B5EF4-FFF2-40B4-BE49-F238E27FC236}">
                <a16:creationId xmlns:a16="http://schemas.microsoft.com/office/drawing/2014/main" id="{FB142733-DC7B-48BD-8A70-ABA2DCABEB87}"/>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5" name="Slide Number Placeholder 4">
            <a:extLst>
              <a:ext uri="{FF2B5EF4-FFF2-40B4-BE49-F238E27FC236}">
                <a16:creationId xmlns:a16="http://schemas.microsoft.com/office/drawing/2014/main" id="{7F49F615-2DEA-4CE1-9105-CCD23108F618}"/>
              </a:ext>
            </a:extLst>
          </p:cNvPr>
          <p:cNvSpPr>
            <a:spLocks noGrp="1"/>
          </p:cNvSpPr>
          <p:nvPr>
            <p:ph type="sldNum" sz="quarter" idx="12"/>
          </p:nvPr>
        </p:nvSpPr>
        <p:spPr/>
        <p:txBody>
          <a:bodyPr/>
          <a:lstStyle>
            <a:lvl1pPr>
              <a:defRPr>
                <a:solidFill>
                  <a:schemeClr val="bg1"/>
                </a:solidFill>
              </a:defRPr>
            </a:lvl1pPr>
          </a:lstStyle>
          <a:p>
            <a:fld id="{CD018B5B-3FD1-43B0-9C50-E33EBAC66E22}" type="slidenum">
              <a:rPr lang="en-GB" smtClean="0"/>
              <a:t>‹#›</a:t>
            </a:fld>
            <a:endParaRPr lang="en-GB"/>
          </a:p>
        </p:txBody>
      </p:sp>
    </p:spTree>
    <p:extLst>
      <p:ext uri="{BB962C8B-B14F-4D97-AF65-F5344CB8AC3E}">
        <p14:creationId xmlns:p14="http://schemas.microsoft.com/office/powerpoint/2010/main" val="240891575"/>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31F22E-4D0B-43FE-A471-7BC87D635360}"/>
              </a:ext>
            </a:extLst>
          </p:cNvPr>
          <p:cNvSpPr/>
          <p:nvPr userDrawn="1"/>
        </p:nvSpPr>
        <p:spPr>
          <a:xfrm>
            <a:off x="0" y="1"/>
            <a:ext cx="12192000" cy="4270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 name="Title Placeholder 1">
            <a:extLst>
              <a:ext uri="{FF2B5EF4-FFF2-40B4-BE49-F238E27FC236}">
                <a16:creationId xmlns:a16="http://schemas.microsoft.com/office/drawing/2014/main" id="{51CFB181-8350-4020-BA93-F545A81428CF}"/>
              </a:ext>
            </a:extLst>
          </p:cNvPr>
          <p:cNvSpPr>
            <a:spLocks noGrp="1"/>
          </p:cNvSpPr>
          <p:nvPr>
            <p:ph type="title"/>
          </p:nvPr>
        </p:nvSpPr>
        <p:spPr>
          <a:xfrm>
            <a:off x="723902" y="627485"/>
            <a:ext cx="10736263" cy="966788"/>
          </a:xfrm>
          <a:prstGeom prst="rect">
            <a:avLst/>
          </a:prstGeom>
        </p:spPr>
        <p:txBody>
          <a:bodyPr vert="horz" lIns="0" tIns="0" rIns="0" bIns="0" rtlCol="0" anchor="t" anchorCtr="0">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CEBCFD-3D69-44FE-BA9C-BCDEA0EDAC90}"/>
              </a:ext>
            </a:extLst>
          </p:cNvPr>
          <p:cNvSpPr>
            <a:spLocks noGrp="1"/>
          </p:cNvSpPr>
          <p:nvPr>
            <p:ph type="body" idx="1"/>
          </p:nvPr>
        </p:nvSpPr>
        <p:spPr>
          <a:xfrm>
            <a:off x="723902" y="1848698"/>
            <a:ext cx="10736263" cy="428699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3F9687-F7D1-4816-8FBD-E090CB897D3B}"/>
              </a:ext>
            </a:extLst>
          </p:cNvPr>
          <p:cNvSpPr>
            <a:spLocks noGrp="1"/>
          </p:cNvSpPr>
          <p:nvPr>
            <p:ph type="dt" sz="half" idx="2"/>
          </p:nvPr>
        </p:nvSpPr>
        <p:spPr>
          <a:xfrm>
            <a:off x="5039361" y="6373547"/>
            <a:ext cx="2281556" cy="219075"/>
          </a:xfrm>
          <a:prstGeom prst="rect">
            <a:avLst/>
          </a:prstGeom>
        </p:spPr>
        <p:txBody>
          <a:bodyPr vert="horz" lIns="0" tIns="0" rIns="0" bIns="0" rtlCol="0" anchor="t" anchorCtr="0"/>
          <a:lstStyle>
            <a:lvl1pPr algn="ctr">
              <a:defRPr sz="1100">
                <a:solidFill>
                  <a:schemeClr val="accent1"/>
                </a:solidFill>
              </a:defRPr>
            </a:lvl1pPr>
          </a:lstStyle>
          <a:p>
            <a:r>
              <a:rPr lang="en-GB"/>
              <a:t>09/04/2019</a:t>
            </a:r>
          </a:p>
        </p:txBody>
      </p:sp>
      <p:sp>
        <p:nvSpPr>
          <p:cNvPr id="5" name="Footer Placeholder 4">
            <a:extLst>
              <a:ext uri="{FF2B5EF4-FFF2-40B4-BE49-F238E27FC236}">
                <a16:creationId xmlns:a16="http://schemas.microsoft.com/office/drawing/2014/main" id="{F20B4039-8DCD-4B49-8AA5-767600B96C4D}"/>
              </a:ext>
            </a:extLst>
          </p:cNvPr>
          <p:cNvSpPr>
            <a:spLocks noGrp="1"/>
          </p:cNvSpPr>
          <p:nvPr>
            <p:ph type="ftr" sz="quarter" idx="3"/>
          </p:nvPr>
        </p:nvSpPr>
        <p:spPr>
          <a:xfrm>
            <a:off x="723900" y="6373547"/>
            <a:ext cx="4114800" cy="219075"/>
          </a:xfrm>
          <a:prstGeom prst="rect">
            <a:avLst/>
          </a:prstGeom>
        </p:spPr>
        <p:txBody>
          <a:bodyPr vert="horz" lIns="0" tIns="0" rIns="0" bIns="0" rtlCol="0" anchor="t" anchorCtr="0"/>
          <a:lstStyle>
            <a:lvl1pPr algn="l">
              <a:defRPr sz="1100">
                <a:solidFill>
                  <a:schemeClr val="accent1"/>
                </a:solidFill>
              </a:defRPr>
            </a:lvl1pPr>
          </a:lstStyle>
          <a:p>
            <a:r>
              <a:rPr lang="en-GB"/>
              <a:t>30 June Colleague Town Hall Conversation</a:t>
            </a:r>
          </a:p>
        </p:txBody>
      </p:sp>
      <p:sp>
        <p:nvSpPr>
          <p:cNvPr id="6" name="Slide Number Placeholder 5">
            <a:extLst>
              <a:ext uri="{FF2B5EF4-FFF2-40B4-BE49-F238E27FC236}">
                <a16:creationId xmlns:a16="http://schemas.microsoft.com/office/drawing/2014/main" id="{3F5FE9F8-BF5F-4CA5-A6C2-1E0E8C766810}"/>
              </a:ext>
            </a:extLst>
          </p:cNvPr>
          <p:cNvSpPr>
            <a:spLocks noGrp="1"/>
          </p:cNvSpPr>
          <p:nvPr>
            <p:ph type="sldNum" sz="quarter" idx="4"/>
          </p:nvPr>
        </p:nvSpPr>
        <p:spPr>
          <a:xfrm>
            <a:off x="8732838" y="6373547"/>
            <a:ext cx="2727327" cy="219075"/>
          </a:xfrm>
          <a:prstGeom prst="rect">
            <a:avLst/>
          </a:prstGeom>
        </p:spPr>
        <p:txBody>
          <a:bodyPr vert="horz" lIns="0" tIns="0" rIns="0" bIns="0" rtlCol="0" anchor="t" anchorCtr="0"/>
          <a:lstStyle>
            <a:lvl1pPr algn="r">
              <a:defRPr sz="1100">
                <a:solidFill>
                  <a:schemeClr val="accent1"/>
                </a:solidFill>
              </a:defRPr>
            </a:lvl1pPr>
          </a:lstStyle>
          <a:p>
            <a:fld id="{CD018B5B-3FD1-43B0-9C50-E33EBAC66E22}" type="slidenum">
              <a:rPr lang="en-GB" smtClean="0"/>
              <a:t>‹#›</a:t>
            </a:fld>
            <a:endParaRPr lang="en-GB"/>
          </a:p>
        </p:txBody>
      </p:sp>
      <p:pic>
        <p:nvPicPr>
          <p:cNvPr id="10" name="Picture 9">
            <a:extLst>
              <a:ext uri="{FF2B5EF4-FFF2-40B4-BE49-F238E27FC236}">
                <a16:creationId xmlns:a16="http://schemas.microsoft.com/office/drawing/2014/main" id="{2B11AC3C-15B1-4D4E-AB52-58E50B4C101D}"/>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147581" y="-30163"/>
            <a:ext cx="994800" cy="457200"/>
          </a:xfrm>
          <a:prstGeom prst="rect">
            <a:avLst/>
          </a:prstGeom>
        </p:spPr>
      </p:pic>
      <p:sp>
        <p:nvSpPr>
          <p:cNvPr id="8" name="MSIPCMContentMarking" descr="{&quot;HashCode&quot;:-1348403003,&quot;Placement&quot;:&quot;Footer&quot;,&quot;Top&quot;:521.10614,&quot;Left&quot;:0.0,&quot;SlideWidth&quot;:960,&quot;SlideHeight&quot;:540}">
            <a:extLst>
              <a:ext uri="{FF2B5EF4-FFF2-40B4-BE49-F238E27FC236}">
                <a16:creationId xmlns:a16="http://schemas.microsoft.com/office/drawing/2014/main" id="{73BD9932-8597-40F0-B7CA-9DA844EE1D19}"/>
              </a:ext>
            </a:extLst>
          </p:cNvPr>
          <p:cNvSpPr txBox="1"/>
          <p:nvPr userDrawn="1"/>
        </p:nvSpPr>
        <p:spPr>
          <a:xfrm>
            <a:off x="0" y="6618048"/>
            <a:ext cx="2130404" cy="239952"/>
          </a:xfrm>
          <a:prstGeom prst="rect">
            <a:avLst/>
          </a:prstGeom>
          <a:noFill/>
        </p:spPr>
        <p:txBody>
          <a:bodyPr vert="horz" wrap="square" lIns="0" tIns="0" rIns="0" bIns="0" rtlCol="0" anchor="ctr" anchorCtr="1">
            <a:spAutoFit/>
          </a:bodyPr>
          <a:lstStyle/>
          <a:p>
            <a:pPr algn="l">
              <a:spcBef>
                <a:spcPct val="0"/>
              </a:spcBef>
              <a:spcAft>
                <a:spcPct val="0"/>
              </a:spcAft>
            </a:pPr>
            <a:r>
              <a:rPr lang="en-GB" sz="900">
                <a:solidFill>
                  <a:srgbClr val="0078D7"/>
                </a:solidFill>
                <a:latin typeface="Rockwell" panose="02060603020205020403" pitchFamily="18" charset="0"/>
              </a:rPr>
              <a:t>Information Classification: General</a:t>
            </a:r>
          </a:p>
        </p:txBody>
      </p:sp>
    </p:spTree>
    <p:extLst>
      <p:ext uri="{BB962C8B-B14F-4D97-AF65-F5344CB8AC3E}">
        <p14:creationId xmlns:p14="http://schemas.microsoft.com/office/powerpoint/2010/main" val="155671641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p:hf hdr="0" dt="0"/>
  <p:txStyles>
    <p:title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p:titleStyle>
    <p:body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685783"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1142971"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600160"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2057349"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51">
          <p15:clr>
            <a:srgbClr val="F26B43"/>
          </p15:clr>
        </p15:guide>
        <p15:guide id="2" pos="1488">
          <p15:clr>
            <a:srgbClr val="F26B43"/>
          </p15:clr>
        </p15:guide>
        <p15:guide id="3" pos="1598">
          <p15:clr>
            <a:srgbClr val="F26B43"/>
          </p15:clr>
        </p15:guide>
        <p15:guide id="4" pos="2635">
          <p15:clr>
            <a:srgbClr val="F26B43"/>
          </p15:clr>
        </p15:guide>
        <p15:guide id="5" pos="2741">
          <p15:clr>
            <a:srgbClr val="F26B43"/>
          </p15:clr>
        </p15:guide>
        <p15:guide id="6" pos="3782">
          <p15:clr>
            <a:srgbClr val="F26B43"/>
          </p15:clr>
        </p15:guide>
        <p15:guide id="7" pos="3893">
          <p15:clr>
            <a:srgbClr val="F26B43"/>
          </p15:clr>
        </p15:guide>
        <p15:guide id="8" pos="4930">
          <p15:clr>
            <a:srgbClr val="F26B43"/>
          </p15:clr>
        </p15:guide>
        <p15:guide id="9" pos="5040">
          <p15:clr>
            <a:srgbClr val="F26B43"/>
          </p15:clr>
        </p15:guide>
        <p15:guide id="10" pos="6082">
          <p15:clr>
            <a:srgbClr val="F26B43"/>
          </p15:clr>
        </p15:guide>
        <p15:guide id="11" pos="6192">
          <p15:clr>
            <a:srgbClr val="F26B43"/>
          </p15:clr>
        </p15:guide>
        <p15:guide id="12" pos="7219">
          <p15:clr>
            <a:srgbClr val="F26B43"/>
          </p15:clr>
        </p15:guide>
        <p15:guide id="13" orient="horz" pos="2513">
          <p15:clr>
            <a:srgbClr val="F26B43"/>
          </p15:clr>
        </p15:guide>
        <p15:guide id="14" orient="horz" pos="456">
          <p15:clr>
            <a:srgbClr val="F26B43"/>
          </p15:clr>
        </p15:guide>
        <p15:guide id="15" orient="horz" pos="1219">
          <p15:clr>
            <a:srgbClr val="F26B43"/>
          </p15:clr>
        </p15:guide>
        <p15:guide id="17" orient="horz" pos="269">
          <p15:clr>
            <a:srgbClr val="F26B43"/>
          </p15:clr>
        </p15:guide>
        <p15:guide id="18" orient="horz" pos="386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etterstands@informa.com" TargetMode="External"/><Relationship Id="rId2" Type="http://schemas.openxmlformats.org/officeDocument/2006/relationships/hyperlink" Target="https://www.informa.com/sustainabili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02C7D8-8500-47F9-BD41-16F6935B20E5}"/>
              </a:ext>
            </a:extLst>
          </p:cNvPr>
          <p:cNvSpPr>
            <a:spLocks noGrp="1"/>
          </p:cNvSpPr>
          <p:nvPr>
            <p:ph type="ctrTitle"/>
          </p:nvPr>
        </p:nvSpPr>
        <p:spPr>
          <a:xfrm>
            <a:off x="777931" y="1650287"/>
            <a:ext cx="5091544" cy="1813413"/>
          </a:xfrm>
        </p:spPr>
        <p:txBody>
          <a:bodyPr>
            <a:normAutofit/>
          </a:bodyPr>
          <a:lstStyle/>
          <a:p>
            <a:r>
              <a:rPr lang="en-GB"/>
              <a:t>Better Stands</a:t>
            </a:r>
          </a:p>
        </p:txBody>
      </p:sp>
      <p:sp>
        <p:nvSpPr>
          <p:cNvPr id="2" name="TextBox 1">
            <a:extLst>
              <a:ext uri="{FF2B5EF4-FFF2-40B4-BE49-F238E27FC236}">
                <a16:creationId xmlns:a16="http://schemas.microsoft.com/office/drawing/2014/main" id="{E1B3D0F5-AC85-1677-A76D-B52361A969DF}"/>
              </a:ext>
            </a:extLst>
          </p:cNvPr>
          <p:cNvSpPr txBox="1"/>
          <p:nvPr/>
        </p:nvSpPr>
        <p:spPr>
          <a:xfrm>
            <a:off x="707741" y="3669850"/>
            <a:ext cx="3964708" cy="830997"/>
          </a:xfrm>
          <a:prstGeom prst="rect">
            <a:avLst/>
          </a:prstGeom>
          <a:noFill/>
        </p:spPr>
        <p:txBody>
          <a:bodyPr wrap="square" rtlCol="0">
            <a:spAutoFit/>
          </a:bodyPr>
          <a:lstStyle/>
          <a:p>
            <a:r>
              <a:rPr lang="en-GB" sz="2400">
                <a:solidFill>
                  <a:schemeClr val="bg1"/>
                </a:solidFill>
              </a:rPr>
              <a:t>Procurement Guide for Exhibitors</a:t>
            </a:r>
          </a:p>
        </p:txBody>
      </p:sp>
      <p:pic>
        <p:nvPicPr>
          <p:cNvPr id="16" name="Picture 15">
            <a:extLst>
              <a:ext uri="{FF2B5EF4-FFF2-40B4-BE49-F238E27FC236}">
                <a16:creationId xmlns:a16="http://schemas.microsoft.com/office/drawing/2014/main" id="{E71074D6-724F-95D2-D326-9037BF42C873}"/>
              </a:ext>
            </a:extLst>
          </p:cNvPr>
          <p:cNvPicPr>
            <a:picLocks noChangeAspect="1"/>
          </p:cNvPicPr>
          <p:nvPr/>
        </p:nvPicPr>
        <p:blipFill>
          <a:blip r:embed="rId3"/>
          <a:srcRect l="17690" t="11791" r="25986" b="9385"/>
          <a:stretch>
            <a:fillRect/>
          </a:stretch>
        </p:blipFill>
        <p:spPr>
          <a:xfrm>
            <a:off x="6102990" y="726123"/>
            <a:ext cx="5461001" cy="5405754"/>
          </a:xfrm>
          <a:prstGeom prst="rect">
            <a:avLst/>
          </a:prstGeom>
        </p:spPr>
      </p:pic>
      <p:pic>
        <p:nvPicPr>
          <p:cNvPr id="5" name="Picture 4" descr="A picture containing scale model, LEGO, toy, screenshot&#10;&#10;Description automatically generated">
            <a:extLst>
              <a:ext uri="{FF2B5EF4-FFF2-40B4-BE49-F238E27FC236}">
                <a16:creationId xmlns:a16="http://schemas.microsoft.com/office/drawing/2014/main" id="{837BE4D8-B024-0805-F2C7-25618801D4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3711" y="361950"/>
            <a:ext cx="5299557" cy="6858000"/>
          </a:xfrm>
          <a:prstGeom prst="rect">
            <a:avLst/>
          </a:prstGeom>
        </p:spPr>
      </p:pic>
    </p:spTree>
    <p:extLst>
      <p:ext uri="{BB962C8B-B14F-4D97-AF65-F5344CB8AC3E}">
        <p14:creationId xmlns:p14="http://schemas.microsoft.com/office/powerpoint/2010/main" val="283505343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31"/>
          <p:cNvSpPr txBox="1">
            <a:spLocks noGrp="1"/>
          </p:cNvSpPr>
          <p:nvPr>
            <p:ph type="subTitle" idx="1"/>
          </p:nvPr>
        </p:nvSpPr>
        <p:spPr>
          <a:xfrm>
            <a:off x="785073" y="2138587"/>
            <a:ext cx="6408941" cy="2830020"/>
          </a:xfrm>
          <a:prstGeom prst="rect">
            <a:avLst/>
          </a:prstGeom>
          <a:noFill/>
          <a:ln>
            <a:noFill/>
          </a:ln>
        </p:spPr>
        <p:txBody>
          <a:bodyPr spcFirstLastPara="1" vert="horz" wrap="square" lIns="0" tIns="0" rIns="0" bIns="0" rtlCol="0" anchor="t" anchorCtr="0">
            <a:noAutofit/>
          </a:bodyPr>
          <a:lstStyle/>
          <a:p>
            <a:pPr>
              <a:buSzPts val="1100"/>
            </a:pPr>
            <a:endParaRPr lang="en-US" sz="3200">
              <a:solidFill>
                <a:srgbClr val="11A7D9"/>
              </a:solidFill>
              <a:latin typeface="Aleo" panose="020F0302020204030203" pitchFamily="34" charset="0"/>
            </a:endParaRPr>
          </a:p>
          <a:p>
            <a:pPr>
              <a:buSzPts val="1100"/>
            </a:pPr>
            <a:r>
              <a:rPr lang="en-US" sz="4800">
                <a:latin typeface="Aleo"/>
                <a:ea typeface="Open Sans"/>
                <a:cs typeface="Open Sans"/>
              </a:rPr>
              <a:t>Better</a:t>
            </a:r>
            <a:r>
              <a:rPr lang="en-US" sz="4800">
                <a:solidFill>
                  <a:schemeClr val="bg1"/>
                </a:solidFill>
                <a:latin typeface="Aleo"/>
                <a:ea typeface="Open Sans"/>
                <a:cs typeface="Open Sans"/>
              </a:rPr>
              <a:t> Stands</a:t>
            </a:r>
          </a:p>
          <a:p>
            <a:pPr>
              <a:buSzPts val="1100"/>
            </a:pPr>
            <a:r>
              <a:rPr lang="en-US" sz="4800" err="1">
                <a:solidFill>
                  <a:schemeClr val="bg1"/>
                </a:solidFill>
                <a:latin typeface="Aleo"/>
                <a:ea typeface="Open Sans"/>
                <a:cs typeface="Open Sans"/>
              </a:rPr>
              <a:t>Programme  </a:t>
            </a:r>
          </a:p>
        </p:txBody>
      </p:sp>
      <p:sp>
        <p:nvSpPr>
          <p:cNvPr id="3" name="Rectangle 2">
            <a:extLst>
              <a:ext uri="{FF2B5EF4-FFF2-40B4-BE49-F238E27FC236}">
                <a16:creationId xmlns:a16="http://schemas.microsoft.com/office/drawing/2014/main" id="{B90F5194-BD32-4030-B22D-0495F44F1584}"/>
              </a:ext>
            </a:extLst>
          </p:cNvPr>
          <p:cNvSpPr/>
          <p:nvPr/>
        </p:nvSpPr>
        <p:spPr>
          <a:xfrm>
            <a:off x="5591498" y="204469"/>
            <a:ext cx="6119432" cy="62355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descr="Logo, icon&#10;&#10;Description automatically generated">
            <a:extLst>
              <a:ext uri="{FF2B5EF4-FFF2-40B4-BE49-F238E27FC236}">
                <a16:creationId xmlns:a16="http://schemas.microsoft.com/office/drawing/2014/main" id="{DC57B1D4-CB3A-4222-85CB-8CBB6B8D27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8397" y="429001"/>
            <a:ext cx="5965633" cy="5965633"/>
          </a:xfrm>
          <a:prstGeom prst="rect">
            <a:avLst/>
          </a:prstGeom>
        </p:spPr>
      </p:pic>
    </p:spTree>
    <p:extLst>
      <p:ext uri="{BB962C8B-B14F-4D97-AF65-F5344CB8AC3E}">
        <p14:creationId xmlns:p14="http://schemas.microsoft.com/office/powerpoint/2010/main" val="410963800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569889"/>
            <a:ext cx="10736263" cy="462406"/>
          </a:xfrm>
        </p:spPr>
        <p:txBody>
          <a:bodyPr>
            <a:normAutofit/>
          </a:bodyPr>
          <a:lstStyle/>
          <a:p>
            <a:pPr lvl="0">
              <a:lnSpc>
                <a:spcPct val="107000"/>
              </a:lnSpc>
              <a:spcAft>
                <a:spcPts val="800"/>
              </a:spcAft>
              <a:tabLst>
                <a:tab pos="457200" algn="l"/>
              </a:tabLst>
            </a:pPr>
            <a:r>
              <a:rPr lang="en-GB" b="1">
                <a:solidFill>
                  <a:schemeClr val="bg1"/>
                </a:solidFill>
                <a:effectLst/>
                <a:latin typeface="Aleo" panose="00000500000000000000" pitchFamily="2" charset="0"/>
                <a:ea typeface="Calibri" panose="020F0502020204030204" pitchFamily="34" charset="0"/>
                <a:cs typeface="Times New Roman" panose="02020603050405020304" pitchFamily="18" charset="0"/>
              </a:rPr>
              <a:t>What is Better Stands?</a:t>
            </a:r>
            <a:endParaRPr lang="en-GB">
              <a:solidFill>
                <a:schemeClr val="bg1"/>
              </a:solidFill>
              <a:effectLst/>
              <a:latin typeface="Aleo" panose="00000500000000000000" pitchFamily="2" charset="0"/>
              <a:ea typeface="Calibri" pitchFamily="34"/>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293036"/>
            <a:ext cx="10590423" cy="2253673"/>
          </a:xfrm>
        </p:spPr>
        <p:txBody>
          <a:bodyPr/>
          <a:lstStyle/>
          <a:p>
            <a:pPr marL="0"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Disposable stands are designed to be used only once, they have a significant impact on the environment, in addition to increasing health and safety risks onsite. </a:t>
            </a:r>
          </a:p>
          <a:p>
            <a:pPr marL="0"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Better Stands is an Informa programme aiming to ensure that all core elements of exhibitor stands are reusable. Help us to reduce the environmental impact of the events by committing to the Better Stands guidelines and  show that your company values being part of sustainable and socially responsible events.</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11</a:t>
            </a:fld>
            <a:endParaRPr lang="en-GB"/>
          </a:p>
        </p:txBody>
      </p:sp>
      <p:sp>
        <p:nvSpPr>
          <p:cNvPr id="4" name="Content Placeholder 2">
            <a:extLst>
              <a:ext uri="{FF2B5EF4-FFF2-40B4-BE49-F238E27FC236}">
                <a16:creationId xmlns:a16="http://schemas.microsoft.com/office/drawing/2014/main" id="{99DA11BE-5FEE-6FDF-0B8E-9783B5DE37CD}"/>
              </a:ext>
            </a:extLst>
          </p:cNvPr>
          <p:cNvSpPr txBox="1"/>
          <p:nvPr/>
        </p:nvSpPr>
        <p:spPr>
          <a:xfrm>
            <a:off x="723900" y="4423215"/>
            <a:ext cx="10983840" cy="2253673"/>
          </a:xfrm>
          <a:prstGeom prst="rect">
            <a:avLst/>
          </a:prstGeom>
        </p:spPr>
        <p:txBody>
          <a:bodyPr vert="horz" lIns="0" tIns="0" rIns="0" bIns="0" rtlCol="0">
            <a:noAutofit/>
          </a:bodyPr>
          <a:lst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538149"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804843"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076298"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1342992"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nSpc>
                <a:spcPct val="107000"/>
              </a:lnSpc>
              <a:buFont typeface="Symbol" panose="05050102010706020507" pitchFamily="18" charset="2"/>
              <a:buChar char=""/>
            </a:pPr>
            <a:r>
              <a:rPr lang="en-GB" sz="1800">
                <a:solidFill>
                  <a:schemeClr val="bg1"/>
                </a:solidFill>
                <a:effectLst/>
                <a:ea typeface="Calibri" panose="020F0502020204030204" pitchFamily="34" charset="0"/>
                <a:cs typeface="Times New Roman" panose="02020603050405020304" pitchFamily="18" charset="0"/>
              </a:rPr>
              <a:t>A better quality, more attractive stand</a:t>
            </a:r>
          </a:p>
          <a:p>
            <a:pPr marL="342900" lvl="0" indent="-342900">
              <a:lnSpc>
                <a:spcPct val="107000"/>
              </a:lnSpc>
              <a:buFont typeface="Symbol" panose="05050102010706020507" pitchFamily="18" charset="2"/>
              <a:buChar char=""/>
            </a:pPr>
            <a:r>
              <a:rPr lang="en-GB" sz="1800">
                <a:solidFill>
                  <a:schemeClr val="bg1"/>
                </a:solidFill>
                <a:effectLst/>
                <a:ea typeface="Calibri" panose="020F0502020204030204" pitchFamily="34" charset="0"/>
                <a:cs typeface="Times New Roman" panose="02020603050405020304" pitchFamily="18" charset="0"/>
              </a:rPr>
              <a:t>Promote the sustainable credentials of your brand</a:t>
            </a:r>
          </a:p>
          <a:p>
            <a:pPr marL="342900" lvl="0" indent="-342900">
              <a:lnSpc>
                <a:spcPct val="107000"/>
              </a:lnSpc>
              <a:buFont typeface="Symbol" panose="05050102010706020507" pitchFamily="18" charset="2"/>
              <a:buChar char=""/>
            </a:pPr>
            <a:r>
              <a:rPr lang="en-GB" sz="1800">
                <a:solidFill>
                  <a:schemeClr val="bg1"/>
                </a:solidFill>
                <a:effectLst/>
                <a:ea typeface="Calibri" panose="020F0502020204030204" pitchFamily="34" charset="0"/>
                <a:cs typeface="Times New Roman" panose="02020603050405020304" pitchFamily="18" charset="0"/>
              </a:rPr>
              <a:t>Smoother, more efficient build up and breakdown periods</a:t>
            </a:r>
          </a:p>
          <a:p>
            <a:pPr marL="342900" lvl="0" indent="-342900">
              <a:lnSpc>
                <a:spcPct val="107000"/>
              </a:lnSpc>
              <a:buFont typeface="Symbol" panose="05050102010706020507" pitchFamily="18" charset="2"/>
              <a:buChar char=""/>
            </a:pPr>
            <a:r>
              <a:rPr lang="en-GB" sz="1800">
                <a:solidFill>
                  <a:schemeClr val="bg1"/>
                </a:solidFill>
                <a:effectLst/>
                <a:ea typeface="Calibri" panose="020F0502020204030204" pitchFamily="34" charset="0"/>
                <a:cs typeface="Times New Roman" panose="02020603050405020304" pitchFamily="18" charset="0"/>
              </a:rPr>
              <a:t>Lower work hours and reduced construction costs</a:t>
            </a:r>
          </a:p>
          <a:p>
            <a:pPr marL="342900" lvl="0" indent="-342900">
              <a:lnSpc>
                <a:spcPct val="107000"/>
              </a:lnSpc>
              <a:spcAft>
                <a:spcPts val="800"/>
              </a:spcAft>
              <a:buFont typeface="Symbol" panose="05050102010706020507" pitchFamily="18" charset="2"/>
              <a:buChar char=""/>
            </a:pPr>
            <a:r>
              <a:rPr lang="en-GB" sz="1800">
                <a:solidFill>
                  <a:schemeClr val="bg1"/>
                </a:solidFill>
                <a:effectLst/>
                <a:ea typeface="Calibri" panose="020F0502020204030204" pitchFamily="34" charset="0"/>
                <a:cs typeface="Times New Roman" panose="02020603050405020304" pitchFamily="18" charset="0"/>
              </a:rPr>
              <a:t>Lower waste bills</a:t>
            </a:r>
          </a:p>
        </p:txBody>
      </p:sp>
      <p:sp>
        <p:nvSpPr>
          <p:cNvPr id="6" name="Title 1">
            <a:extLst>
              <a:ext uri="{FF2B5EF4-FFF2-40B4-BE49-F238E27FC236}">
                <a16:creationId xmlns:a16="http://schemas.microsoft.com/office/drawing/2014/main" id="{FF73DCDC-5429-BC1A-0C6B-EA382FF9E0D0}"/>
              </a:ext>
            </a:extLst>
          </p:cNvPr>
          <p:cNvSpPr txBox="1"/>
          <p:nvPr/>
        </p:nvSpPr>
        <p:spPr>
          <a:xfrm>
            <a:off x="723899" y="3664828"/>
            <a:ext cx="10736263" cy="462406"/>
          </a:xfrm>
          <a:prstGeom prst="rect">
            <a:avLst/>
          </a:prstGeom>
        </p:spPr>
        <p:txBody>
          <a:bodyPr vert="horz" lIns="0" tIns="0" rIns="0" bIns="0" rtlCol="0" anchor="t" anchorCtr="0">
            <a:normAutofit fontScale="92500"/>
          </a:bodyPr>
          <a:lst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a:lstStyle>
          <a:p>
            <a:pPr>
              <a:lnSpc>
                <a:spcPct val="107000"/>
              </a:lnSpc>
              <a:spcAft>
                <a:spcPts val="800"/>
              </a:spcAft>
            </a:pPr>
            <a:r>
              <a:rPr lang="en-GB" sz="3200" b="1">
                <a:solidFill>
                  <a:schemeClr val="bg1"/>
                </a:solidFill>
              </a:rPr>
              <a:t>What’s in it for me?</a:t>
            </a:r>
            <a:endParaRPr lang="en-GB" sz="5400">
              <a:solidFill>
                <a:schemeClr val="bg1"/>
              </a:solidFill>
            </a:endParaRPr>
          </a:p>
        </p:txBody>
      </p:sp>
      <p:pic>
        <p:nvPicPr>
          <p:cNvPr id="7" name="Picture 6" descr="Logo, icon&#10;&#10;Description automatically generated">
            <a:extLst>
              <a:ext uri="{FF2B5EF4-FFF2-40B4-BE49-F238E27FC236}">
                <a16:creationId xmlns:a16="http://schemas.microsoft.com/office/drawing/2014/main" id="{8BB325B3-45CA-5C88-C03C-0E8ED56AA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2213" y="3572033"/>
            <a:ext cx="1943805" cy="1943805"/>
          </a:xfrm>
          <a:prstGeom prst="rect">
            <a:avLst/>
          </a:prstGeom>
        </p:spPr>
      </p:pic>
    </p:spTree>
    <p:extLst>
      <p:ext uri="{BB962C8B-B14F-4D97-AF65-F5344CB8AC3E}">
        <p14:creationId xmlns:p14="http://schemas.microsoft.com/office/powerpoint/2010/main" val="14070187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335932"/>
            <a:ext cx="10736263" cy="462406"/>
          </a:xfrm>
        </p:spPr>
        <p:txBody>
          <a:bodyPr>
            <a:normAutofit fontScale="90000"/>
          </a:bodyPr>
          <a:lstStyle/>
          <a:p>
            <a:pPr lvl="0">
              <a:lnSpc>
                <a:spcPct val="107000"/>
              </a:lnSpc>
              <a:spcAft>
                <a:spcPts val="800"/>
              </a:spcAft>
              <a:tabLst>
                <a:tab pos="457200" algn="l"/>
              </a:tabLst>
            </a:pPr>
            <a:r>
              <a:rPr lang="en-GB" sz="3200" b="1">
                <a:solidFill>
                  <a:schemeClr val="bg1"/>
                </a:solidFill>
                <a:effectLst/>
                <a:latin typeface="Aleo" panose="00000500000000000000" pitchFamily="2" charset="0"/>
                <a:ea typeface="Calibri" panose="020F0502020204030204" pitchFamily="34" charset="0"/>
                <a:cs typeface="Times New Roman" panose="02020603050405020304" pitchFamily="18" charset="0"/>
              </a:rPr>
              <a:t>What do I need to do?</a:t>
            </a:r>
            <a:endParaRPr lang="en-GB" sz="3200">
              <a:solidFill>
                <a:schemeClr val="bg1"/>
              </a:solidFill>
              <a:effectLst/>
              <a:latin typeface="Aleo" panose="00000500000000000000" pitchFamily="2" charset="0"/>
              <a:ea typeface="Calibri" pitchFamily="34"/>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032295"/>
            <a:ext cx="10983840" cy="2253673"/>
          </a:xfrm>
        </p:spPr>
        <p:txBody>
          <a:bodyPr vert="horz" lIns="0" tIns="0" rIns="0" bIns="0" rtlCol="0" anchor="t">
            <a:noAutofit/>
          </a:bodyPr>
          <a:lstStyle/>
          <a:p>
            <a:pPr marL="0"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To make your commitment to Better Stands and contribute to a more sustainable event:</a:t>
            </a:r>
          </a:p>
          <a:p>
            <a:pPr marL="342900" lvl="0" indent="-342900">
              <a:lnSpc>
                <a:spcPct val="107000"/>
              </a:lnSpc>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Read the Better Stands framework below</a:t>
            </a:r>
          </a:p>
          <a:p>
            <a:pPr marL="342900" lvl="0" indent="-342900">
              <a:lnSpc>
                <a:spcPct val="107000"/>
              </a:lnSpc>
              <a:buFont typeface="+mj-lt"/>
              <a:buAutoNum type="arabicPeriod"/>
            </a:pPr>
            <a:r>
              <a:rPr lang="en-GB" sz="1800">
                <a:solidFill>
                  <a:schemeClr val="bg1"/>
                </a:solidFill>
                <a:ea typeface="Calibri" panose="020F0502020204030204" pitchFamily="34" charset="0"/>
                <a:cs typeface="Times New Roman"/>
              </a:rPr>
              <a:t>Ensure your stand reaches at least a </a:t>
            </a:r>
            <a:r>
              <a:rPr lang="en-GB" sz="1800" b="1">
                <a:solidFill>
                  <a:schemeClr val="bg1"/>
                </a:solidFill>
                <a:ea typeface="Calibri" panose="020F0502020204030204" pitchFamily="34" charset="0"/>
                <a:cs typeface="Times New Roman"/>
              </a:rPr>
              <a:t>bronze</a:t>
            </a:r>
            <a:r>
              <a:rPr lang="en-GB" sz="1800">
                <a:solidFill>
                  <a:schemeClr val="bg1"/>
                </a:solidFill>
                <a:ea typeface="Calibri" panose="020F0502020204030204" pitchFamily="34" charset="0"/>
                <a:cs typeface="Times New Roman"/>
              </a:rPr>
              <a:t> level, meaning the stand structure and walls, platform, furniture, equipment and lighting are all reused</a:t>
            </a:r>
            <a:endParaRPr lang="en-GB" sz="1800">
              <a:solidFill>
                <a:schemeClr val="bg1"/>
              </a:solidFill>
              <a:effectLst/>
              <a:ea typeface="Calibri" panose="020F0502020204030204" pitchFamily="34" charset="0"/>
              <a:cs typeface="Times New Roman"/>
            </a:endParaRPr>
          </a:p>
          <a:p>
            <a:pPr marL="342900" lvl="0" indent="-342900">
              <a:lnSpc>
                <a:spcPct val="107000"/>
              </a:lnSpc>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Share these guidelines with your contractor before they begin designing your stand</a:t>
            </a:r>
          </a:p>
          <a:p>
            <a:pPr marL="342900" lvl="0" indent="-342900">
              <a:lnSpc>
                <a:spcPct val="107000"/>
              </a:lnSpc>
              <a:spcAft>
                <a:spcPts val="800"/>
              </a:spcAft>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Ensure that the submitted stand design clearly communicates how you will meet the Better Stands guidelines</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12</a:t>
            </a:fld>
            <a:endParaRPr lang="en-GB"/>
          </a:p>
        </p:txBody>
      </p:sp>
      <p:pic>
        <p:nvPicPr>
          <p:cNvPr id="6" name="Picture 6" descr="A screenshot of a list of items&#10;&#10;Description automatically generated">
            <a:extLst>
              <a:ext uri="{FF2B5EF4-FFF2-40B4-BE49-F238E27FC236}">
                <a16:creationId xmlns:a16="http://schemas.microsoft.com/office/drawing/2014/main" id="{5E9E5802-D328-EEE1-9B0A-DB0D340108CB}"/>
              </a:ext>
            </a:extLst>
          </p:cNvPr>
          <p:cNvPicPr>
            <a:picLocks noChangeAspect="1"/>
          </p:cNvPicPr>
          <p:nvPr/>
        </p:nvPicPr>
        <p:blipFill>
          <a:blip r:embed="rId2"/>
          <a:stretch>
            <a:fillRect/>
          </a:stretch>
        </p:blipFill>
        <p:spPr>
          <a:xfrm>
            <a:off x="2353734" y="3103199"/>
            <a:ext cx="8320616" cy="3646686"/>
          </a:xfrm>
          <a:prstGeom prst="rect">
            <a:avLst/>
          </a:prstGeom>
        </p:spPr>
      </p:pic>
    </p:spTree>
    <p:extLst>
      <p:ext uri="{BB962C8B-B14F-4D97-AF65-F5344CB8AC3E}">
        <p14:creationId xmlns:p14="http://schemas.microsoft.com/office/powerpoint/2010/main" val="41688810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586F514-DA86-9773-FA47-96AC3FB36BBF}"/>
              </a:ext>
            </a:extLst>
          </p:cNvPr>
          <p:cNvSpPr>
            <a:spLocks noGrp="1"/>
          </p:cNvSpPr>
          <p:nvPr>
            <p:ph type="sldNum" sz="quarter" idx="12"/>
          </p:nvPr>
        </p:nvSpPr>
        <p:spPr/>
        <p:txBody>
          <a:bodyPr/>
          <a:lstStyle/>
          <a:p>
            <a:fld id="{CD018B5B-3FD1-43B0-9C50-E33EBAC66E22}" type="slidenum">
              <a:rPr lang="en-GB" smtClean="0"/>
              <a:t>13</a:t>
            </a:fld>
            <a:endParaRPr lang="en-GB"/>
          </a:p>
        </p:txBody>
      </p:sp>
      <p:sp>
        <p:nvSpPr>
          <p:cNvPr id="8" name="Title 1">
            <a:extLst>
              <a:ext uri="{FF2B5EF4-FFF2-40B4-BE49-F238E27FC236}">
                <a16:creationId xmlns:a16="http://schemas.microsoft.com/office/drawing/2014/main" id="{84D849D3-29FA-C304-27BA-166D2D6C530F}"/>
              </a:ext>
            </a:extLst>
          </p:cNvPr>
          <p:cNvSpPr txBox="1"/>
          <p:nvPr/>
        </p:nvSpPr>
        <p:spPr>
          <a:xfrm>
            <a:off x="580681" y="1671576"/>
            <a:ext cx="10736263" cy="462406"/>
          </a:xfrm>
          <a:prstGeom prst="rect">
            <a:avLst/>
          </a:prstGeom>
        </p:spPr>
        <p:txBody>
          <a:bodyPr vert="horz" lIns="0" tIns="0" rIns="0" bIns="0" rtlCol="0" anchor="b" anchorCtr="0">
            <a:normAutofit fontScale="92500" lnSpcReduction="20000"/>
          </a:bodyPr>
          <a:lstStyle>
            <a:lvl1pPr algn="l" defTabSz="914377" rtl="0" eaLnBrk="1" latinLnBrk="0" hangingPunct="1">
              <a:lnSpc>
                <a:spcPct val="100000"/>
              </a:lnSpc>
              <a:spcBef>
                <a:spcPct val="0"/>
              </a:spcBef>
              <a:buNone/>
              <a:defRPr sz="3500" kern="1200">
                <a:solidFill>
                  <a:schemeClr val="bg1"/>
                </a:solidFill>
                <a:latin typeface="+mj-lt"/>
                <a:ea typeface="+mj-ea"/>
                <a:cs typeface="+mj-cs"/>
              </a:defRPr>
            </a:lvl1pPr>
          </a:lstStyle>
          <a:p>
            <a:pPr>
              <a:lnSpc>
                <a:spcPct val="107000"/>
              </a:lnSpc>
              <a:spcAft>
                <a:spcPts val="800"/>
              </a:spcAft>
              <a:tabLst>
                <a:tab pos="457200" algn="l"/>
              </a:tabLst>
            </a:pPr>
            <a:r>
              <a:rPr lang="en-GB" b="1">
                <a:latin typeface="Aleo" panose="00000500000000000000" pitchFamily="2" charset="0"/>
                <a:ea typeface="Calibri" panose="020F0502020204030204" pitchFamily="34" charset="0"/>
                <a:cs typeface="Times New Roman" panose="02020603050405020304" pitchFamily="18" charset="0"/>
              </a:rPr>
              <a:t>Find out more</a:t>
            </a:r>
            <a:endParaRPr lang="en-GB">
              <a:latin typeface="Aleo" panose="00000500000000000000" pitchFamily="2" charset="0"/>
              <a:ea typeface="Calibri" pitchFamily="34"/>
              <a:cs typeface="Times New Roman" panose="02020603050405020304" pitchFamily="18" charset="0"/>
            </a:endParaRPr>
          </a:p>
        </p:txBody>
      </p:sp>
      <p:sp>
        <p:nvSpPr>
          <p:cNvPr id="9" name="Content Placeholder 2">
            <a:extLst>
              <a:ext uri="{FF2B5EF4-FFF2-40B4-BE49-F238E27FC236}">
                <a16:creationId xmlns:a16="http://schemas.microsoft.com/office/drawing/2014/main" id="{9E30E911-E256-709C-1A76-1AB9F274B016}"/>
              </a:ext>
            </a:extLst>
          </p:cNvPr>
          <p:cNvSpPr txBox="1"/>
          <p:nvPr/>
        </p:nvSpPr>
        <p:spPr>
          <a:xfrm>
            <a:off x="580681" y="2394723"/>
            <a:ext cx="10590423" cy="2253673"/>
          </a:xfrm>
          <a:prstGeom prst="rect">
            <a:avLst/>
          </a:prstGeom>
        </p:spPr>
        <p:txBody>
          <a:bodyPr vert="horz" lIns="0" tIns="0" rIns="0" bIns="0" rtlCol="0">
            <a:normAutofit/>
          </a:bodyPr>
          <a:lstStyle>
            <a:lvl1pPr marL="0" indent="0" algn="l" defTabSz="914377" rtl="0" eaLnBrk="1" latinLnBrk="0" hangingPunct="1">
              <a:lnSpc>
                <a:spcPct val="100000"/>
              </a:lnSpc>
              <a:spcBef>
                <a:spcPct val="0"/>
              </a:spcBef>
              <a:buClr>
                <a:schemeClr val="accent2"/>
              </a:buClr>
              <a:buFont typeface="Arial" panose="020B0604020202020204" pitchFamily="34" charset="0"/>
              <a:buNone/>
              <a:defRPr sz="1500" kern="12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vl2pPr marL="457189" indent="0" algn="ctr" defTabSz="914377" rtl="0" eaLnBrk="1" latinLnBrk="0" hangingPunct="1">
              <a:lnSpc>
                <a:spcPts val="3500"/>
              </a:lnSpc>
              <a:spcBef>
                <a:spcPct val="0"/>
              </a:spcBef>
              <a:buClr>
                <a:schemeClr val="accent2"/>
              </a:buClr>
              <a:buFont typeface="Arial" panose="020B0604020202020204" pitchFamily="34" charset="0"/>
              <a:buNone/>
              <a:defRPr sz="2000" kern="1200">
                <a:solidFill>
                  <a:schemeClr val="accent1"/>
                </a:solidFill>
                <a:latin typeface="+mn-lt"/>
                <a:ea typeface="+mn-ea"/>
                <a:cs typeface="+mn-cs"/>
              </a:defRPr>
            </a:lvl2pPr>
            <a:lvl3pPr marL="914377" indent="0" algn="ctr" defTabSz="914377" rtl="0" eaLnBrk="1" latinLnBrk="0" hangingPunct="1">
              <a:lnSpc>
                <a:spcPts val="3500"/>
              </a:lnSpc>
              <a:spcBef>
                <a:spcPct val="0"/>
              </a:spcBef>
              <a:buClr>
                <a:schemeClr val="accent2"/>
              </a:buClr>
              <a:buFont typeface="Arial" panose="020B0604020202020204" pitchFamily="34" charset="0"/>
              <a:buNone/>
              <a:defRPr sz="1800" kern="1200">
                <a:solidFill>
                  <a:schemeClr val="accent1"/>
                </a:solidFill>
                <a:latin typeface="+mn-lt"/>
                <a:ea typeface="+mn-ea"/>
                <a:cs typeface="+mn-cs"/>
              </a:defRPr>
            </a:lvl3pPr>
            <a:lvl4pPr marL="1371566" indent="0" algn="ctr" defTabSz="914377" rtl="0" eaLnBrk="1" latinLnBrk="0" hangingPunct="1">
              <a:lnSpc>
                <a:spcPts val="3500"/>
              </a:lnSpc>
              <a:spcBef>
                <a:spcPct val="0"/>
              </a:spcBef>
              <a:buClr>
                <a:schemeClr val="accent2"/>
              </a:buClr>
              <a:buFont typeface="Arial" panose="020B0604020202020204" pitchFamily="34" charset="0"/>
              <a:buNone/>
              <a:defRPr sz="1600" kern="1200">
                <a:solidFill>
                  <a:schemeClr val="accent1"/>
                </a:solidFill>
                <a:latin typeface="+mn-lt"/>
                <a:ea typeface="+mn-ea"/>
                <a:cs typeface="+mn-cs"/>
              </a:defRPr>
            </a:lvl4pPr>
            <a:lvl5pPr marL="1828754" indent="0" algn="ctr" defTabSz="914377" rtl="0" eaLnBrk="1" latinLnBrk="0" hangingPunct="1">
              <a:lnSpc>
                <a:spcPts val="3500"/>
              </a:lnSpc>
              <a:spcBef>
                <a:spcPct val="0"/>
              </a:spcBef>
              <a:buClr>
                <a:schemeClr val="accent2"/>
              </a:buClr>
              <a:buFont typeface="Arial" panose="020B0604020202020204" pitchFamily="34" charset="0"/>
              <a:buNone/>
              <a:defRPr sz="1600" kern="1200">
                <a:solidFill>
                  <a:schemeClr val="accent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7000"/>
              </a:lnSpc>
              <a:spcAft>
                <a:spcPts val="800"/>
              </a:spcAft>
            </a:pPr>
            <a:endParaRPr lang="en-GB" sz="1800">
              <a:solidFill>
                <a:schemeClr val="bg1"/>
              </a:solidFill>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71623094-A4D7-4B8E-7063-4BD0AB8C05E0}"/>
              </a:ext>
            </a:extLst>
          </p:cNvPr>
          <p:cNvSpPr txBox="1"/>
          <p:nvPr/>
        </p:nvSpPr>
        <p:spPr>
          <a:xfrm>
            <a:off x="473725" y="2831335"/>
            <a:ext cx="5244029" cy="3416320"/>
          </a:xfrm>
          <a:prstGeom prst="rect">
            <a:avLst/>
          </a:prstGeom>
          <a:noFill/>
        </p:spPr>
        <p:txBody>
          <a:bodyPr wrap="square" rtlCol="0">
            <a:spAutoFit/>
          </a:bodyPr>
          <a:lstStyle/>
          <a:p>
            <a:r>
              <a:rPr lang="en-GB">
                <a:solidFill>
                  <a:schemeClr val="bg1"/>
                </a:solidFill>
              </a:rPr>
              <a:t>For more information and guidance on Better Stands consult your event’s </a:t>
            </a:r>
            <a:r>
              <a:rPr lang="en-GB">
                <a:solidFill>
                  <a:schemeClr val="accent2"/>
                </a:solidFill>
              </a:rPr>
              <a:t>Exhibitor Manual</a:t>
            </a:r>
            <a:r>
              <a:rPr lang="en-GB">
                <a:solidFill>
                  <a:schemeClr val="bg1"/>
                </a:solidFill>
              </a:rPr>
              <a:t>.</a:t>
            </a:r>
          </a:p>
          <a:p>
            <a:endParaRPr lang="en-GB">
              <a:solidFill>
                <a:schemeClr val="bg1"/>
              </a:solidFill>
            </a:endParaRPr>
          </a:p>
          <a:p>
            <a:r>
              <a:rPr lang="en-GB">
                <a:solidFill>
                  <a:schemeClr val="bg1"/>
                </a:solidFill>
              </a:rPr>
              <a:t>Interested in hearing more about Informa’s sustainability strategy? Please see the </a:t>
            </a:r>
            <a:r>
              <a:rPr lang="en-GB">
                <a:solidFill>
                  <a:schemeClr val="accent2"/>
                </a:solidFill>
                <a:hlinkClick r:id="rId2">
                  <a:extLst>
                    <a:ext uri="{A12FA001-AC4F-418D-AE19-62706E023703}">
                      <ahyp:hlinkClr xmlns:ahyp="http://schemas.microsoft.com/office/drawing/2018/hyperlinkcolor" val="tx"/>
                    </a:ext>
                  </a:extLst>
                </a:hlinkClick>
              </a:rPr>
              <a:t>Informa Group Sustainability page</a:t>
            </a:r>
            <a:r>
              <a:rPr lang="en-GB">
                <a:solidFill>
                  <a:schemeClr val="accent2"/>
                </a:solidFill>
              </a:rPr>
              <a:t>.</a:t>
            </a:r>
          </a:p>
          <a:p>
            <a:endParaRPr lang="en-GB">
              <a:solidFill>
                <a:schemeClr val="bg1"/>
              </a:solidFill>
            </a:endParaRPr>
          </a:p>
          <a:p>
            <a:r>
              <a:rPr lang="en-GB">
                <a:solidFill>
                  <a:schemeClr val="bg1"/>
                </a:solidFill>
              </a:rPr>
              <a:t>We would love to hear your </a:t>
            </a:r>
            <a:r>
              <a:rPr lang="en-GB">
                <a:solidFill>
                  <a:schemeClr val="accent2"/>
                </a:solidFill>
              </a:rPr>
              <a:t>feedback </a:t>
            </a:r>
            <a:r>
              <a:rPr lang="en-GB">
                <a:solidFill>
                  <a:schemeClr val="bg1"/>
                </a:solidFill>
              </a:rPr>
              <a:t>or </a:t>
            </a:r>
            <a:r>
              <a:rPr lang="en-GB">
                <a:solidFill>
                  <a:schemeClr val="accent2"/>
                </a:solidFill>
              </a:rPr>
              <a:t>suggestions</a:t>
            </a:r>
            <a:r>
              <a:rPr lang="en-GB">
                <a:solidFill>
                  <a:schemeClr val="bg1"/>
                </a:solidFill>
              </a:rPr>
              <a:t>. </a:t>
            </a:r>
          </a:p>
          <a:p>
            <a:endParaRPr lang="en-GB">
              <a:solidFill>
                <a:schemeClr val="bg1"/>
              </a:solidFill>
            </a:endParaRPr>
          </a:p>
          <a:p>
            <a:r>
              <a:rPr lang="en-GB">
                <a:solidFill>
                  <a:schemeClr val="bg1"/>
                </a:solidFill>
              </a:rPr>
              <a:t>Please don’t hesitate to contact us at </a:t>
            </a:r>
            <a:r>
              <a:rPr lang="en-GB">
                <a:solidFill>
                  <a:schemeClr val="accent2"/>
                </a:solidFill>
                <a:hlinkClick r:id="rId3">
                  <a:extLst>
                    <a:ext uri="{A12FA001-AC4F-418D-AE19-62706E023703}">
                      <ahyp:hlinkClr xmlns:ahyp="http://schemas.microsoft.com/office/drawing/2018/hyperlinkcolor" val="tx"/>
                    </a:ext>
                  </a:extLst>
                </a:hlinkClick>
              </a:rPr>
              <a:t>betterstands@informa.com</a:t>
            </a:r>
            <a:endParaRPr lang="en-GB">
              <a:solidFill>
                <a:schemeClr val="accent2"/>
              </a:solidFill>
            </a:endParaRPr>
          </a:p>
        </p:txBody>
      </p:sp>
    </p:spTree>
    <p:extLst>
      <p:ext uri="{BB962C8B-B14F-4D97-AF65-F5344CB8AC3E}">
        <p14:creationId xmlns:p14="http://schemas.microsoft.com/office/powerpoint/2010/main" val="16590601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00963-51F3-4752-AAC3-9BAF23CD799F}"/>
              </a:ext>
            </a:extLst>
          </p:cNvPr>
          <p:cNvSpPr>
            <a:spLocks noGrp="1"/>
          </p:cNvSpPr>
          <p:nvPr>
            <p:ph type="title"/>
          </p:nvPr>
        </p:nvSpPr>
        <p:spPr>
          <a:xfrm>
            <a:off x="833949" y="538554"/>
            <a:ext cx="10736263" cy="966788"/>
          </a:xfrm>
        </p:spPr>
        <p:txBody>
          <a:bodyPr/>
          <a:lstStyle/>
          <a:p>
            <a:r>
              <a:rPr lang="en-GB"/>
              <a:t>What does this quick guide cover?</a:t>
            </a:r>
          </a:p>
        </p:txBody>
      </p:sp>
      <p:sp>
        <p:nvSpPr>
          <p:cNvPr id="19" name="Rectangle: Rounded Corners 18">
            <a:hlinkClick r:id="" action="ppaction://noaction"/>
            <a:extLst>
              <a:ext uri="{FF2B5EF4-FFF2-40B4-BE49-F238E27FC236}">
                <a16:creationId xmlns:a16="http://schemas.microsoft.com/office/drawing/2014/main" id="{FEF70E1E-1140-475C-9F4A-D6E27462CA22}"/>
              </a:ext>
            </a:extLst>
          </p:cNvPr>
          <p:cNvSpPr/>
          <p:nvPr/>
        </p:nvSpPr>
        <p:spPr>
          <a:xfrm>
            <a:off x="11282680" y="6449910"/>
            <a:ext cx="911881" cy="368082"/>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GB" sz="800" b="0" i="0" u="none" strike="noStrike" kern="1200" cap="none" spc="0" normalizeH="0" baseline="0" noProof="0">
              <a:ln>
                <a:noFill/>
              </a:ln>
              <a:solidFill>
                <a:prstClr val="white"/>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26" name="Rectangle: Rounded Corners 25">
            <a:hlinkClick r:id="" action="ppaction://noaction"/>
            <a:extLst>
              <a:ext uri="{FF2B5EF4-FFF2-40B4-BE49-F238E27FC236}">
                <a16:creationId xmlns:a16="http://schemas.microsoft.com/office/drawing/2014/main" id="{47F307D1-C2D1-4C74-9932-A8849BC4BBBF}"/>
              </a:ext>
            </a:extLst>
          </p:cNvPr>
          <p:cNvSpPr/>
          <p:nvPr/>
        </p:nvSpPr>
        <p:spPr>
          <a:xfrm>
            <a:off x="833949" y="1457041"/>
            <a:ext cx="2980669"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625475" marR="0" lvl="0" indent="0" algn="l" defTabSz="914400" rtl="0" eaLnBrk="1" fontAlgn="auto" latinLnBrk="0" hangingPunct="1">
              <a:lnSpc>
                <a:spcPct val="100000"/>
              </a:lnSpc>
              <a:spcBef>
                <a:spcPct val="0"/>
              </a:spcBef>
              <a:spcAft>
                <a:spcPct val="0"/>
              </a:spcAft>
              <a:buClrTx/>
              <a:buSzTx/>
              <a:buFontTx/>
              <a:buNone/>
              <a:defRPr/>
            </a:pPr>
            <a:r>
              <a:rPr kumimoji="0" lang="en-GB" b="0" i="0" u="none" strike="noStrike" kern="1200" cap="none" spc="0" normalizeH="0" baseline="0" noProof="0">
                <a:ln>
                  <a:noFill/>
                </a:ln>
                <a:solidFill>
                  <a:srgbClr val="002244"/>
                </a:solidFill>
                <a:effectLst/>
                <a:uLnTx/>
                <a:uFillTx/>
                <a:latin typeface="Open Sans" panose="020B0606030504020204" pitchFamily="34" charset="0"/>
                <a:ea typeface="Open Sans" panose="020B0606030504020204" pitchFamily="34" charset="0"/>
                <a:cs typeface="Open Sans" panose="020B0606030504020204" pitchFamily="34" charset="0"/>
              </a:rPr>
              <a:t>How to get started</a:t>
            </a:r>
          </a:p>
        </p:txBody>
      </p:sp>
      <p:sp>
        <p:nvSpPr>
          <p:cNvPr id="32" name="Oval 31">
            <a:extLst>
              <a:ext uri="{FF2B5EF4-FFF2-40B4-BE49-F238E27FC236}">
                <a16:creationId xmlns:a16="http://schemas.microsoft.com/office/drawing/2014/main" id="{E3C47188-9487-425A-95C0-85D0367865C0}"/>
              </a:ext>
            </a:extLst>
          </p:cNvPr>
          <p:cNvSpPr/>
          <p:nvPr/>
        </p:nvSpPr>
        <p:spPr>
          <a:xfrm>
            <a:off x="941237" y="1490331"/>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GB" b="1" i="0" u="none" strike="noStrike" kern="1200" cap="none" spc="0" normalizeH="0" baseline="0" noProof="0">
                <a:ln>
                  <a:noFill/>
                </a:ln>
                <a:solidFill>
                  <a:prstClr val="white"/>
                </a:solidFill>
                <a:effectLst/>
                <a:uLnTx/>
                <a:uFillTx/>
                <a:latin typeface="Aleo-Regular"/>
                <a:ea typeface="+mn-ea"/>
                <a:cs typeface="+mn-cs"/>
              </a:rPr>
              <a:t>1</a:t>
            </a:r>
          </a:p>
        </p:txBody>
      </p:sp>
      <p:sp>
        <p:nvSpPr>
          <p:cNvPr id="24" name="Rectangle: Rounded Corners 23">
            <a:hlinkClick r:id="" action="ppaction://noaction"/>
            <a:extLst>
              <a:ext uri="{FF2B5EF4-FFF2-40B4-BE49-F238E27FC236}">
                <a16:creationId xmlns:a16="http://schemas.microsoft.com/office/drawing/2014/main" id="{E2B7D403-F0F3-43D9-8C64-6A0B7D4C2859}"/>
              </a:ext>
            </a:extLst>
          </p:cNvPr>
          <p:cNvSpPr/>
          <p:nvPr/>
        </p:nvSpPr>
        <p:spPr>
          <a:xfrm>
            <a:off x="833948" y="1988469"/>
            <a:ext cx="4763288"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625475" lvl="0">
              <a:defRPr/>
            </a:pPr>
            <a:r>
              <a:rPr lang="en-GB">
                <a:solidFill>
                  <a:srgbClr val="002244"/>
                </a:solidFill>
                <a:latin typeface="Open Sans" panose="020B0606030504020204" pitchFamily="34" charset="0"/>
                <a:ea typeface="Open Sans" panose="020B0606030504020204" pitchFamily="34" charset="0"/>
                <a:cs typeface="Open Sans" panose="020B0606030504020204" pitchFamily="34" charset="0"/>
              </a:rPr>
              <a:t>Renting or purchasing your stand</a:t>
            </a:r>
          </a:p>
        </p:txBody>
      </p:sp>
      <p:sp>
        <p:nvSpPr>
          <p:cNvPr id="25" name="Rectangle: Rounded Corners 24">
            <a:hlinkClick r:id="" action="ppaction://noaction"/>
            <a:extLst>
              <a:ext uri="{FF2B5EF4-FFF2-40B4-BE49-F238E27FC236}">
                <a16:creationId xmlns:a16="http://schemas.microsoft.com/office/drawing/2014/main" id="{FAD56033-B361-47A5-9E0B-688175EC7F46}"/>
              </a:ext>
            </a:extLst>
          </p:cNvPr>
          <p:cNvSpPr/>
          <p:nvPr/>
        </p:nvSpPr>
        <p:spPr>
          <a:xfrm>
            <a:off x="833947" y="2519897"/>
            <a:ext cx="5834708"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625475"/>
            <a:r>
              <a:rPr lang="en-GB" dirty="0">
                <a:solidFill>
                  <a:srgbClr val="002244"/>
                </a:solidFill>
                <a:latin typeface="Open Sans" panose="020B0606030504020204" pitchFamily="34" charset="0"/>
                <a:ea typeface="Open Sans" panose="020B0606030504020204" pitchFamily="34" charset="0"/>
                <a:cs typeface="Open Sans" panose="020B0606030504020204" pitchFamily="34" charset="0"/>
              </a:rPr>
              <a:t>Key questions to ask your contractor</a:t>
            </a:r>
          </a:p>
        </p:txBody>
      </p:sp>
      <p:sp>
        <p:nvSpPr>
          <p:cNvPr id="38" name="Rectangle: Rounded Corners 37">
            <a:hlinkClick r:id="" action="ppaction://noaction"/>
            <a:extLst>
              <a:ext uri="{FF2B5EF4-FFF2-40B4-BE49-F238E27FC236}">
                <a16:creationId xmlns:a16="http://schemas.microsoft.com/office/drawing/2014/main" id="{1BD1D6CF-C66E-4985-B0A8-8B604B5964A4}"/>
              </a:ext>
            </a:extLst>
          </p:cNvPr>
          <p:cNvSpPr/>
          <p:nvPr/>
        </p:nvSpPr>
        <p:spPr>
          <a:xfrm>
            <a:off x="833948" y="3051325"/>
            <a:ext cx="4901834"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625475">
              <a:spcBef>
                <a:spcPct val="0"/>
              </a:spcBef>
              <a:spcAft>
                <a:spcPct val="0"/>
              </a:spcAft>
              <a:defRPr/>
            </a:pPr>
            <a:r>
              <a:rPr lang="en-GB" dirty="0">
                <a:solidFill>
                  <a:srgbClr val="002244"/>
                </a:solidFill>
                <a:latin typeface="Open Sans" panose="020B0606030504020204" pitchFamily="34" charset="0"/>
                <a:ea typeface="Open Sans" panose="020B0606030504020204" pitchFamily="34" charset="0"/>
                <a:cs typeface="Open Sans" panose="020B0606030504020204" pitchFamily="34" charset="0"/>
              </a:rPr>
              <a:t>About Better Stands</a:t>
            </a:r>
          </a:p>
        </p:txBody>
      </p:sp>
      <p:sp>
        <p:nvSpPr>
          <p:cNvPr id="40" name="Rectangle: Rounded Corners 39">
            <a:hlinkClick r:id="" action="ppaction://noaction"/>
            <a:extLst>
              <a:ext uri="{FF2B5EF4-FFF2-40B4-BE49-F238E27FC236}">
                <a16:creationId xmlns:a16="http://schemas.microsoft.com/office/drawing/2014/main" id="{F40ABF99-1476-4998-AEDA-BF4933A25BA1}"/>
              </a:ext>
            </a:extLst>
          </p:cNvPr>
          <p:cNvSpPr/>
          <p:nvPr/>
        </p:nvSpPr>
        <p:spPr>
          <a:xfrm>
            <a:off x="1357445" y="3641848"/>
            <a:ext cx="2197123" cy="38450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91440" marR="0" lvl="0" indent="0" algn="l" defTabSz="914400" rtl="0" eaLnBrk="1" fontAlgn="auto" latinLnBrk="0" hangingPunct="1">
              <a:lnSpc>
                <a:spcPct val="100000"/>
              </a:lnSpc>
              <a:spcBef>
                <a:spcPct val="0"/>
              </a:spcBef>
              <a:spcAft>
                <a:spcPct val="0"/>
              </a:spcAft>
              <a:buClrTx/>
              <a:buSzTx/>
              <a:buFontTx/>
              <a:buNone/>
              <a:defRPr/>
            </a:pPr>
            <a:r>
              <a:rPr kumimoji="0" lang="en-GB" sz="1600" b="0" i="0" u="none" strike="noStrike" kern="1200" cap="none" spc="0" normalizeH="0" baseline="0" noProof="0" dirty="0">
                <a:ln>
                  <a:noFill/>
                </a:ln>
                <a:solidFill>
                  <a:srgbClr val="002244"/>
                </a:solidFill>
                <a:effectLst/>
                <a:uLnTx/>
                <a:uFillTx/>
                <a:latin typeface="Open Sans" panose="020B0606030504020204" pitchFamily="34" charset="0"/>
                <a:ea typeface="Open Sans" panose="020B0606030504020204" pitchFamily="34" charset="0"/>
                <a:cs typeface="Open Sans" panose="020B0606030504020204" pitchFamily="34" charset="0"/>
              </a:rPr>
              <a:t>What’s in it for me?</a:t>
            </a:r>
          </a:p>
        </p:txBody>
      </p:sp>
      <p:sp>
        <p:nvSpPr>
          <p:cNvPr id="41" name="Rectangle: Rounded Corners 40">
            <a:hlinkClick r:id="" action="ppaction://noaction"/>
            <a:extLst>
              <a:ext uri="{FF2B5EF4-FFF2-40B4-BE49-F238E27FC236}">
                <a16:creationId xmlns:a16="http://schemas.microsoft.com/office/drawing/2014/main" id="{F2BC0208-5C2D-4993-984A-0B5B9BE12316}"/>
              </a:ext>
            </a:extLst>
          </p:cNvPr>
          <p:cNvSpPr/>
          <p:nvPr/>
        </p:nvSpPr>
        <p:spPr>
          <a:xfrm>
            <a:off x="1357446" y="4095471"/>
            <a:ext cx="2457174" cy="38450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91440" marR="0" lvl="0" indent="0" algn="l" defTabSz="914400" rtl="0" eaLnBrk="1" fontAlgn="auto" latinLnBrk="0" hangingPunct="1">
              <a:lnSpc>
                <a:spcPct val="100000"/>
              </a:lnSpc>
              <a:spcBef>
                <a:spcPct val="0"/>
              </a:spcBef>
              <a:spcAft>
                <a:spcPct val="0"/>
              </a:spcAft>
              <a:buClrTx/>
              <a:buSzTx/>
              <a:buFontTx/>
              <a:buNone/>
              <a:defRPr/>
            </a:pPr>
            <a:r>
              <a:rPr kumimoji="0" lang="en-GB" sz="1600" b="0" i="0" u="none" strike="noStrike" kern="1200" cap="none" spc="0" normalizeH="0" baseline="0" noProof="0">
                <a:ln>
                  <a:noFill/>
                </a:ln>
                <a:solidFill>
                  <a:srgbClr val="002244"/>
                </a:solidFill>
                <a:effectLst/>
                <a:uLnTx/>
                <a:uFillTx/>
                <a:latin typeface="Open Sans" panose="020B0606030504020204" pitchFamily="34" charset="0"/>
                <a:ea typeface="Open Sans" panose="020B0606030504020204" pitchFamily="34" charset="0"/>
                <a:cs typeface="Open Sans" panose="020B0606030504020204" pitchFamily="34" charset="0"/>
              </a:rPr>
              <a:t>What do I need to do?</a:t>
            </a:r>
          </a:p>
        </p:txBody>
      </p:sp>
      <p:sp>
        <p:nvSpPr>
          <p:cNvPr id="42" name="Rectangle: Rounded Corners 41">
            <a:hlinkClick r:id="" action="ppaction://noaction"/>
            <a:extLst>
              <a:ext uri="{FF2B5EF4-FFF2-40B4-BE49-F238E27FC236}">
                <a16:creationId xmlns:a16="http://schemas.microsoft.com/office/drawing/2014/main" id="{995F7361-DBC0-4877-9156-7A8E998E8072}"/>
              </a:ext>
            </a:extLst>
          </p:cNvPr>
          <p:cNvSpPr/>
          <p:nvPr/>
        </p:nvSpPr>
        <p:spPr>
          <a:xfrm>
            <a:off x="1357446" y="4549094"/>
            <a:ext cx="2854338" cy="38450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91440" marR="0" lvl="0" indent="0" algn="l" defTabSz="914400" rtl="0" eaLnBrk="1" fontAlgn="auto" latinLnBrk="0" hangingPunct="1">
              <a:lnSpc>
                <a:spcPct val="100000"/>
              </a:lnSpc>
              <a:spcBef>
                <a:spcPct val="0"/>
              </a:spcBef>
              <a:spcAft>
                <a:spcPct val="0"/>
              </a:spcAft>
              <a:buClrTx/>
              <a:buSzTx/>
              <a:buFontTx/>
              <a:buNone/>
              <a:defRPr/>
            </a:pPr>
            <a:r>
              <a:rPr kumimoji="0" lang="en-GB" sz="1600" b="0" i="0" u="none" strike="noStrike" kern="1200" cap="none" spc="0" normalizeH="0" baseline="0" noProof="0">
                <a:ln>
                  <a:noFill/>
                </a:ln>
                <a:solidFill>
                  <a:srgbClr val="002244"/>
                </a:solidFill>
                <a:effectLst/>
                <a:uLnTx/>
                <a:uFillTx/>
                <a:latin typeface="Open Sans" panose="020B0606030504020204" pitchFamily="34" charset="0"/>
                <a:ea typeface="Open Sans" panose="020B0606030504020204" pitchFamily="34" charset="0"/>
                <a:cs typeface="Open Sans" panose="020B0606030504020204" pitchFamily="34" charset="0"/>
              </a:rPr>
              <a:t>What are the guidelines?</a:t>
            </a:r>
          </a:p>
        </p:txBody>
      </p:sp>
      <p:sp>
        <p:nvSpPr>
          <p:cNvPr id="45" name="Oval 44">
            <a:extLst>
              <a:ext uri="{FF2B5EF4-FFF2-40B4-BE49-F238E27FC236}">
                <a16:creationId xmlns:a16="http://schemas.microsoft.com/office/drawing/2014/main" id="{5AD040A1-CE66-4658-B244-F7B3F7885EF6}"/>
              </a:ext>
            </a:extLst>
          </p:cNvPr>
          <p:cNvSpPr/>
          <p:nvPr/>
        </p:nvSpPr>
        <p:spPr>
          <a:xfrm>
            <a:off x="941236" y="2018995"/>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GB" b="1" i="0" u="none" strike="noStrike" kern="1200" cap="none" spc="0" normalizeH="0" baseline="0" noProof="0">
                <a:ln>
                  <a:noFill/>
                </a:ln>
                <a:solidFill>
                  <a:prstClr val="white"/>
                </a:solidFill>
                <a:effectLst/>
                <a:uLnTx/>
                <a:uFillTx/>
                <a:latin typeface="Aleo-Regular"/>
                <a:ea typeface="+mn-ea"/>
                <a:cs typeface="+mn-cs"/>
              </a:rPr>
              <a:t>2</a:t>
            </a:r>
          </a:p>
        </p:txBody>
      </p:sp>
      <p:sp>
        <p:nvSpPr>
          <p:cNvPr id="46" name="Oval 45">
            <a:extLst>
              <a:ext uri="{FF2B5EF4-FFF2-40B4-BE49-F238E27FC236}">
                <a16:creationId xmlns:a16="http://schemas.microsoft.com/office/drawing/2014/main" id="{013BC25D-F13E-4B6B-8CC3-4E9A4588A8B6}"/>
              </a:ext>
            </a:extLst>
          </p:cNvPr>
          <p:cNvSpPr/>
          <p:nvPr/>
        </p:nvSpPr>
        <p:spPr>
          <a:xfrm>
            <a:off x="941236" y="2547492"/>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GB" b="1" i="0" u="none" strike="noStrike" kern="1200" cap="none" spc="0" normalizeH="0" baseline="0" noProof="0">
                <a:ln>
                  <a:noFill/>
                </a:ln>
                <a:solidFill>
                  <a:prstClr val="white"/>
                </a:solidFill>
                <a:effectLst/>
                <a:uLnTx/>
                <a:uFillTx/>
                <a:latin typeface="Aleo-Regular"/>
                <a:ea typeface="+mn-ea"/>
                <a:cs typeface="+mn-cs"/>
              </a:rPr>
              <a:t>3</a:t>
            </a:r>
          </a:p>
        </p:txBody>
      </p:sp>
      <p:sp>
        <p:nvSpPr>
          <p:cNvPr id="47" name="Oval 46">
            <a:extLst>
              <a:ext uri="{FF2B5EF4-FFF2-40B4-BE49-F238E27FC236}">
                <a16:creationId xmlns:a16="http://schemas.microsoft.com/office/drawing/2014/main" id="{2815CF58-4972-4A49-937A-B833802B87BD}"/>
              </a:ext>
            </a:extLst>
          </p:cNvPr>
          <p:cNvSpPr/>
          <p:nvPr/>
        </p:nvSpPr>
        <p:spPr>
          <a:xfrm>
            <a:off x="941236" y="3088060"/>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GB" b="1" i="0" u="none" strike="noStrike" kern="1200" cap="none" spc="0" normalizeH="0" baseline="0" noProof="0">
                <a:ln>
                  <a:noFill/>
                </a:ln>
                <a:solidFill>
                  <a:prstClr val="white"/>
                </a:solidFill>
                <a:effectLst/>
                <a:uLnTx/>
                <a:uFillTx/>
                <a:latin typeface="Aleo-Regular"/>
                <a:ea typeface="+mn-ea"/>
                <a:cs typeface="+mn-cs"/>
              </a:rPr>
              <a:t>4</a:t>
            </a:r>
          </a:p>
        </p:txBody>
      </p:sp>
      <p:pic>
        <p:nvPicPr>
          <p:cNvPr id="1026" name="Picture 2">
            <a:extLst>
              <a:ext uri="{FF2B5EF4-FFF2-40B4-BE49-F238E27FC236}">
                <a16:creationId xmlns:a16="http://schemas.microsoft.com/office/drawing/2014/main" id="{F0ECC943-9969-ABA5-86BB-5282DF4B3B4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350576" y="1802436"/>
            <a:ext cx="4010025" cy="27908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DC7B96E-6E1E-A029-1D44-12E9EC5DAC3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112424" y="2781210"/>
            <a:ext cx="4343400" cy="3076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154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xmlns:p14="http://schemas.microsoft.com/office/powerpoint/2010/main" xmlns:a14="http://schemas.microsoft.com/office/drawing/2010/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750" fill="hold"/>
                                        <p:tgtEl>
                                          <p:spTgt spid="26"/>
                                        </p:tgtEl>
                                        <p:attrNameLst>
                                          <p:attrName>ppt_x</p:attrName>
                                        </p:attrNameLst>
                                      </p:cBhvr>
                                      <p:tavLst>
                                        <p:tav tm="0">
                                          <p:val>
                                            <p:strVal val="1+#ppt_w/2"/>
                                          </p:val>
                                        </p:tav>
                                        <p:tav tm="100000">
                                          <p:val>
                                            <p:strVal val="#ppt_x"/>
                                          </p:val>
                                        </p:tav>
                                      </p:tavLst>
                                    </p:anim>
                                    <p:anim calcmode="lin" valueType="num">
                                      <p:cBhvr additive="base">
                                        <p:cTn id="8" dur="750" fill="hold"/>
                                        <p:tgtEl>
                                          <p:spTgt spid="26"/>
                                        </p:tgtEl>
                                        <p:attrNameLst>
                                          <p:attrName>ppt_y</p:attrName>
                                        </p:attrNameLst>
                                      </p:cBhvr>
                                      <p:tavLst>
                                        <p:tav tm="0">
                                          <p:val>
                                            <p:strVal val="#ppt_y"/>
                                          </p:val>
                                        </p:tav>
                                        <p:tav tm="100000">
                                          <p:val>
                                            <p:strVal val="#ppt_y"/>
                                          </p:val>
                                        </p:tav>
                                      </p:tavLst>
                                    </p:anim>
                                  </p:childTnLst>
                                </p:cTn>
                              </p:par>
                              <p:par>
                                <p:cTn id="9" presetID="10" presetClass="entr" presetSubtype="0" fill="hold" nodeType="withEffect">
                                  <p:stCondLst>
                                    <p:cond delay="25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par>
                                <p:cTn id="12" presetID="2" presetClass="entr" presetSubtype="2"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750" fill="hold"/>
                                        <p:tgtEl>
                                          <p:spTgt spid="24"/>
                                        </p:tgtEl>
                                        <p:attrNameLst>
                                          <p:attrName>ppt_x</p:attrName>
                                        </p:attrNameLst>
                                      </p:cBhvr>
                                      <p:tavLst>
                                        <p:tav tm="0">
                                          <p:val>
                                            <p:strVal val="1+#ppt_w/2"/>
                                          </p:val>
                                        </p:tav>
                                        <p:tav tm="100000">
                                          <p:val>
                                            <p:strVal val="#ppt_x"/>
                                          </p:val>
                                        </p:tav>
                                      </p:tavLst>
                                    </p:anim>
                                    <p:anim calcmode="lin" valueType="num">
                                      <p:cBhvr additive="base">
                                        <p:cTn id="15" dur="750" fill="hold"/>
                                        <p:tgtEl>
                                          <p:spTgt spid="24"/>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750" fill="hold"/>
                                        <p:tgtEl>
                                          <p:spTgt spid="25"/>
                                        </p:tgtEl>
                                        <p:attrNameLst>
                                          <p:attrName>ppt_x</p:attrName>
                                        </p:attrNameLst>
                                      </p:cBhvr>
                                      <p:tavLst>
                                        <p:tav tm="0">
                                          <p:val>
                                            <p:strVal val="1+#ppt_w/2"/>
                                          </p:val>
                                        </p:tav>
                                        <p:tav tm="100000">
                                          <p:val>
                                            <p:strVal val="#ppt_x"/>
                                          </p:val>
                                        </p:tav>
                                      </p:tavLst>
                                    </p:anim>
                                    <p:anim calcmode="lin" valueType="num">
                                      <p:cBhvr additive="base">
                                        <p:cTn id="19" dur="750" fill="hold"/>
                                        <p:tgtEl>
                                          <p:spTgt spid="25"/>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750" fill="hold"/>
                                        <p:tgtEl>
                                          <p:spTgt spid="38"/>
                                        </p:tgtEl>
                                        <p:attrNameLst>
                                          <p:attrName>ppt_x</p:attrName>
                                        </p:attrNameLst>
                                      </p:cBhvr>
                                      <p:tavLst>
                                        <p:tav tm="0">
                                          <p:val>
                                            <p:strVal val="1+#ppt_w/2"/>
                                          </p:val>
                                        </p:tav>
                                        <p:tav tm="100000">
                                          <p:val>
                                            <p:strVal val="#ppt_x"/>
                                          </p:val>
                                        </p:tav>
                                      </p:tavLst>
                                    </p:anim>
                                    <p:anim calcmode="lin" valueType="num">
                                      <p:cBhvr additive="base">
                                        <p:cTn id="23" dur="750" fill="hold"/>
                                        <p:tgtEl>
                                          <p:spTgt spid="38"/>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40"/>
                                        </p:tgtEl>
                                        <p:attrNameLst>
                                          <p:attrName>style.visibility</p:attrName>
                                        </p:attrNameLst>
                                      </p:cBhvr>
                                      <p:to>
                                        <p:strVal val="visible"/>
                                      </p:to>
                                    </p:set>
                                    <p:anim calcmode="lin" valueType="num">
                                      <p:cBhvr additive="base">
                                        <p:cTn id="26" dur="750" fill="hold"/>
                                        <p:tgtEl>
                                          <p:spTgt spid="40"/>
                                        </p:tgtEl>
                                        <p:attrNameLst>
                                          <p:attrName>ppt_x</p:attrName>
                                        </p:attrNameLst>
                                      </p:cBhvr>
                                      <p:tavLst>
                                        <p:tav tm="0">
                                          <p:val>
                                            <p:strVal val="1+#ppt_w/2"/>
                                          </p:val>
                                        </p:tav>
                                        <p:tav tm="100000">
                                          <p:val>
                                            <p:strVal val="#ppt_x"/>
                                          </p:val>
                                        </p:tav>
                                      </p:tavLst>
                                    </p:anim>
                                    <p:anim calcmode="lin" valueType="num">
                                      <p:cBhvr additive="base">
                                        <p:cTn id="27" dur="750" fill="hold"/>
                                        <p:tgtEl>
                                          <p:spTgt spid="40"/>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41"/>
                                        </p:tgtEl>
                                        <p:attrNameLst>
                                          <p:attrName>style.visibility</p:attrName>
                                        </p:attrNameLst>
                                      </p:cBhvr>
                                      <p:to>
                                        <p:strVal val="visible"/>
                                      </p:to>
                                    </p:set>
                                    <p:anim calcmode="lin" valueType="num">
                                      <p:cBhvr additive="base">
                                        <p:cTn id="30" dur="750" fill="hold"/>
                                        <p:tgtEl>
                                          <p:spTgt spid="41"/>
                                        </p:tgtEl>
                                        <p:attrNameLst>
                                          <p:attrName>ppt_x</p:attrName>
                                        </p:attrNameLst>
                                      </p:cBhvr>
                                      <p:tavLst>
                                        <p:tav tm="0">
                                          <p:val>
                                            <p:strVal val="1+#ppt_w/2"/>
                                          </p:val>
                                        </p:tav>
                                        <p:tav tm="100000">
                                          <p:val>
                                            <p:strVal val="#ppt_x"/>
                                          </p:val>
                                        </p:tav>
                                      </p:tavLst>
                                    </p:anim>
                                    <p:anim calcmode="lin" valueType="num">
                                      <p:cBhvr additive="base">
                                        <p:cTn id="31" dur="750" fill="hold"/>
                                        <p:tgtEl>
                                          <p:spTgt spid="41"/>
                                        </p:tgtEl>
                                        <p:attrNameLst>
                                          <p:attrName>ppt_y</p:attrName>
                                        </p:attrNameLst>
                                      </p:cBhvr>
                                      <p:tavLst>
                                        <p:tav tm="0">
                                          <p:val>
                                            <p:strVal val="#ppt_y"/>
                                          </p:val>
                                        </p:tav>
                                        <p:tav tm="100000">
                                          <p:val>
                                            <p:strVal val="#ppt_y"/>
                                          </p:val>
                                        </p:tav>
                                      </p:tavLst>
                                    </p:anim>
                                  </p:childTnLst>
                                </p:cTn>
                              </p:par>
                              <p:par>
                                <p:cTn id="32" presetID="2" presetClass="entr" presetSubtype="2" fill="hold" nodeType="with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additive="base">
                                        <p:cTn id="34" dur="750" fill="hold"/>
                                        <p:tgtEl>
                                          <p:spTgt spid="42"/>
                                        </p:tgtEl>
                                        <p:attrNameLst>
                                          <p:attrName>ppt_x</p:attrName>
                                        </p:attrNameLst>
                                      </p:cBhvr>
                                      <p:tavLst>
                                        <p:tav tm="0">
                                          <p:val>
                                            <p:strVal val="1+#ppt_w/2"/>
                                          </p:val>
                                        </p:tav>
                                        <p:tav tm="100000">
                                          <p:val>
                                            <p:strVal val="#ppt_x"/>
                                          </p:val>
                                        </p:tav>
                                      </p:tavLst>
                                    </p:anim>
                                    <p:anim calcmode="lin" valueType="num">
                                      <p:cBhvr additive="base">
                                        <p:cTn id="35" dur="750" fill="hold"/>
                                        <p:tgtEl>
                                          <p:spTgt spid="42"/>
                                        </p:tgtEl>
                                        <p:attrNameLst>
                                          <p:attrName>ppt_y</p:attrName>
                                        </p:attrNameLst>
                                      </p:cBhvr>
                                      <p:tavLst>
                                        <p:tav tm="0">
                                          <p:val>
                                            <p:strVal val="#ppt_y"/>
                                          </p:val>
                                        </p:tav>
                                        <p:tav tm="100000">
                                          <p:val>
                                            <p:strVal val="#ppt_y"/>
                                          </p:val>
                                        </p:tav>
                                      </p:tavLst>
                                    </p:anim>
                                  </p:childTnLst>
                                </p:cTn>
                              </p:par>
                              <p:par>
                                <p:cTn id="36" presetID="10" presetClass="entr" presetSubtype="0" fill="hold" nodeType="withEffect">
                                  <p:stCondLst>
                                    <p:cond delay="250"/>
                                  </p:stCondLst>
                                  <p:childTnLst>
                                    <p:set>
                                      <p:cBhvr>
                                        <p:cTn id="37" dur="1" fill="hold">
                                          <p:stCondLst>
                                            <p:cond delay="0"/>
                                          </p:stCondLst>
                                        </p:cTn>
                                        <p:tgtEl>
                                          <p:spTgt spid="45"/>
                                        </p:tgtEl>
                                        <p:attrNameLst>
                                          <p:attrName>style.visibility</p:attrName>
                                        </p:attrNameLst>
                                      </p:cBhvr>
                                      <p:to>
                                        <p:strVal val="visible"/>
                                      </p:to>
                                    </p:set>
                                    <p:animEffect transition="in" filter="fade">
                                      <p:cBhvr>
                                        <p:cTn id="38" dur="500"/>
                                        <p:tgtEl>
                                          <p:spTgt spid="45"/>
                                        </p:tgtEl>
                                      </p:cBhvr>
                                    </p:animEffect>
                                  </p:childTnLst>
                                </p:cTn>
                              </p:par>
                              <p:par>
                                <p:cTn id="39" presetID="10" presetClass="entr" presetSubtype="0" fill="hold" nodeType="withEffect">
                                  <p:stCondLst>
                                    <p:cond delay="25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500"/>
                                        <p:tgtEl>
                                          <p:spTgt spid="46"/>
                                        </p:tgtEl>
                                      </p:cBhvr>
                                    </p:animEffect>
                                  </p:childTnLst>
                                </p:cTn>
                              </p:par>
                              <p:par>
                                <p:cTn id="42" presetID="10" presetClass="entr" presetSubtype="0" fill="hold" nodeType="withEffect">
                                  <p:stCondLst>
                                    <p:cond delay="250"/>
                                  </p:stCondLst>
                                  <p:childTnLst>
                                    <p:set>
                                      <p:cBhvr>
                                        <p:cTn id="43" dur="1" fill="hold">
                                          <p:stCondLst>
                                            <p:cond delay="0"/>
                                          </p:stCondLst>
                                        </p:cTn>
                                        <p:tgtEl>
                                          <p:spTgt spid="47"/>
                                        </p:tgtEl>
                                        <p:attrNameLst>
                                          <p:attrName>style.visibility</p:attrName>
                                        </p:attrNameLst>
                                      </p:cBhvr>
                                      <p:to>
                                        <p:strVal val="visible"/>
                                      </p:to>
                                    </p:set>
                                    <p:animEffect transition="in" filter="fade">
                                      <p:cBhvr>
                                        <p:cTn id="4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2" grpId="0"/>
      <p:bldP spid="24" grpId="0"/>
      <p:bldP spid="25" grpId="0"/>
      <p:bldP spid="38" grpId="0"/>
      <p:bldP spid="40" grpId="0"/>
      <p:bldP spid="41" grpId="0"/>
      <p:bldP spid="42" grpId="0"/>
      <p:bldP spid="45" grpId="0"/>
      <p:bldP spid="46"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p:txBody>
          <a:bodyPr/>
          <a:lstStyle/>
          <a:p>
            <a:r>
              <a:rPr lang="en-GB" b="1">
                <a:solidFill>
                  <a:schemeClr val="bg1"/>
                </a:solidFill>
              </a:rPr>
              <a:t>Introduction to the guide</a:t>
            </a: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2" y="1848698"/>
            <a:ext cx="8992753" cy="4404021"/>
          </a:xfrm>
        </p:spPr>
        <p:txBody>
          <a:bodyPr/>
          <a:lstStyle/>
          <a:p>
            <a:pPr marL="0" indent="0">
              <a:lnSpc>
                <a:spcPct val="107000"/>
              </a:lnSpc>
              <a:spcAft>
                <a:spcPts val="800"/>
              </a:spcAft>
              <a:buNone/>
            </a:pPr>
            <a:r>
              <a:rPr lang="en-GB" sz="2000">
                <a:solidFill>
                  <a:schemeClr val="bg1"/>
                </a:solidFill>
                <a:effectLst/>
                <a:ea typeface="Calibri" panose="020F0502020204030204" pitchFamily="34" charset="0"/>
                <a:cs typeface="Times New Roman" panose="02020603050405020304" pitchFamily="18" charset="0"/>
              </a:rPr>
              <a:t>This guide is aimed at exhibitors who have elected to purchase a space only/ raw space stand for an upcoming Informa event. With so many stand contractors to choose from, it is not always easy to know which is the right one to design and build your exhibition stand.</a:t>
            </a:r>
          </a:p>
          <a:p>
            <a:pPr marL="0" indent="0">
              <a:lnSpc>
                <a:spcPct val="107000"/>
              </a:lnSpc>
              <a:spcAft>
                <a:spcPts val="800"/>
              </a:spcAft>
              <a:buNone/>
            </a:pPr>
            <a:endParaRPr lang="en-GB" sz="2000">
              <a:solidFill>
                <a:schemeClr val="bg1"/>
              </a:solidFill>
              <a:effectLst/>
              <a:ea typeface="Calibri" pitchFamily="34"/>
              <a:cs typeface="Times New Roman" panose="02020603050405020304" pitchFamily="18" charset="0"/>
            </a:endParaRPr>
          </a:p>
          <a:p>
            <a:pPr marL="0" indent="0">
              <a:lnSpc>
                <a:spcPct val="107000"/>
              </a:lnSpc>
              <a:spcAft>
                <a:spcPts val="800"/>
              </a:spcAft>
              <a:buNone/>
            </a:pPr>
            <a:r>
              <a:rPr lang="en-GB" sz="2000">
                <a:solidFill>
                  <a:schemeClr val="bg1"/>
                </a:solidFill>
                <a:effectLst/>
                <a:ea typeface="Calibri" panose="020F0502020204030204" pitchFamily="34" charset="0"/>
                <a:cs typeface="Times New Roman" panose="02020603050405020304" pitchFamily="18" charset="0"/>
              </a:rPr>
              <a:t>It is important to understand all the various processes and costs that are involved in delivering a stand at a show and this understanding will give you a better idea of which contractor best suits your needs. Some research will be necessary to find the right contractor for your needs but this guide we hope will provide you with hints and tips on how to procure an exhibition stand contractor. </a:t>
            </a:r>
          </a:p>
          <a:p>
            <a:pPr marL="0" indent="0">
              <a:buNone/>
            </a:pPr>
            <a:endParaRPr lang="en-GB">
              <a:solidFill>
                <a:schemeClr val="bg1"/>
              </a:solidFill>
            </a:endParaRPr>
          </a:p>
        </p:txBody>
      </p:sp>
      <p:sp>
        <p:nvSpPr>
          <p:cNvPr id="4" name="Footer Placeholder 3">
            <a:extLst>
              <a:ext uri="{FF2B5EF4-FFF2-40B4-BE49-F238E27FC236}">
                <a16:creationId xmlns:a16="http://schemas.microsoft.com/office/drawing/2014/main" id="{9DDDE4AD-9949-3643-948A-2FFDF6CEA9DD}"/>
              </a:ext>
            </a:extLst>
          </p:cNvPr>
          <p:cNvSpPr>
            <a:spLocks noGrp="1"/>
          </p:cNvSpPr>
          <p:nvPr>
            <p:ph type="ftr" sz="quarter" idx="11"/>
          </p:nvPr>
        </p:nvSpPr>
        <p:spPr/>
        <p:txBody>
          <a:bodyPr/>
          <a:lstStyle/>
          <a:p>
            <a:r>
              <a:rPr lang="en-GB"/>
              <a:t>30 June Colleague Town Hall Conversation</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3</a:t>
            </a:fld>
            <a:endParaRPr lang="en-GB"/>
          </a:p>
        </p:txBody>
      </p:sp>
    </p:spTree>
    <p:extLst>
      <p:ext uri="{BB962C8B-B14F-4D97-AF65-F5344CB8AC3E}">
        <p14:creationId xmlns:p14="http://schemas.microsoft.com/office/powerpoint/2010/main" val="31023179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p:txBody>
          <a:bodyPr/>
          <a:lstStyle/>
          <a:p>
            <a:r>
              <a:rPr lang="en-GB" b="1">
                <a:solidFill>
                  <a:schemeClr val="bg1"/>
                </a:solidFill>
              </a:rPr>
              <a:t>How to get started?</a:t>
            </a: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2" y="1848699"/>
            <a:ext cx="10736263" cy="395738"/>
          </a:xfrm>
        </p:spPr>
        <p:txBody>
          <a:bodyPr/>
          <a:lstStyle/>
          <a:p>
            <a:pPr marL="0" indent="0">
              <a:buNone/>
            </a:pPr>
            <a:r>
              <a:rPr lang="en-GB" sz="2000">
                <a:solidFill>
                  <a:schemeClr val="bg1"/>
                </a:solidFill>
              </a:rPr>
              <a:t>Details you will need to hand when briefing your contractor:</a:t>
            </a:r>
          </a:p>
          <a:p>
            <a:pPr marL="0" indent="0">
              <a:buNone/>
            </a:pPr>
            <a:endParaRPr lang="en-GB" sz="2000">
              <a:solidFill>
                <a:schemeClr val="bg1"/>
              </a:solidFill>
            </a:endParaRPr>
          </a:p>
          <a:p>
            <a:pPr marL="342900" lvl="0" indent="-342900">
              <a:lnSpc>
                <a:spcPct val="150000"/>
              </a:lnSpc>
              <a:buFont typeface="Symbol" panose="05050102010706020507" pitchFamily="18" charset="2"/>
              <a:buChar char=""/>
            </a:pPr>
            <a:r>
              <a:rPr lang="en-GB" sz="2000">
                <a:solidFill>
                  <a:schemeClr val="bg1"/>
                </a:solidFill>
                <a:effectLst/>
                <a:ea typeface="Calibri" panose="020F0502020204030204" pitchFamily="34" charset="0"/>
                <a:cs typeface="Times New Roman" panose="02020603050405020304" pitchFamily="18" charset="0"/>
              </a:rPr>
              <a:t>Dimensions of the stand you booked</a:t>
            </a:r>
          </a:p>
          <a:p>
            <a:pPr marL="342900" lvl="0" indent="-342900">
              <a:lnSpc>
                <a:spcPct val="150000"/>
              </a:lnSpc>
              <a:buFont typeface="Symbol" panose="05050102010706020507" pitchFamily="18" charset="2"/>
              <a:buChar char=""/>
            </a:pPr>
            <a:r>
              <a:rPr lang="en-GB" sz="2000">
                <a:solidFill>
                  <a:schemeClr val="bg1"/>
                </a:solidFill>
                <a:ea typeface="Calibri" panose="020F0502020204030204" pitchFamily="34" charset="0"/>
                <a:cs typeface="Times New Roman" panose="02020603050405020304" pitchFamily="18" charset="0"/>
              </a:rPr>
              <a:t>The number of open sides and orientation of stand</a:t>
            </a:r>
          </a:p>
          <a:p>
            <a:pPr marL="342900" lvl="0" indent="-342900">
              <a:lnSpc>
                <a:spcPct val="150000"/>
              </a:lnSpc>
              <a:buFont typeface="Symbol" panose="05050102010706020507" pitchFamily="18" charset="2"/>
              <a:buChar char=""/>
            </a:pPr>
            <a:r>
              <a:rPr lang="en-GB" sz="2000">
                <a:solidFill>
                  <a:schemeClr val="bg1"/>
                </a:solidFill>
                <a:ea typeface="Calibri" panose="020F0502020204030204" pitchFamily="34" charset="0"/>
                <a:cs typeface="Times New Roman" panose="02020603050405020304" pitchFamily="18" charset="0"/>
              </a:rPr>
              <a:t>A copy of the event floor plan</a:t>
            </a:r>
          </a:p>
          <a:p>
            <a:pPr marL="342900" lvl="0" indent="-342900">
              <a:lnSpc>
                <a:spcPct val="150000"/>
              </a:lnSpc>
              <a:buFont typeface="Symbol" panose="05050102010706020507" pitchFamily="18" charset="2"/>
              <a:buChar char=""/>
            </a:pPr>
            <a:r>
              <a:rPr lang="en-GB" sz="2000">
                <a:solidFill>
                  <a:schemeClr val="bg1"/>
                </a:solidFill>
                <a:ea typeface="Calibri" panose="020F0502020204030204" pitchFamily="34" charset="0"/>
                <a:cs typeface="Times New Roman" panose="02020603050405020304" pitchFamily="18" charset="0"/>
              </a:rPr>
              <a:t>A copy of the event regulations - pay particular attention to rules on height limits, walling regulations for open sides and prohibited materials</a:t>
            </a:r>
          </a:p>
          <a:p>
            <a:pPr marL="342900" lvl="0" indent="-342900">
              <a:lnSpc>
                <a:spcPct val="150000"/>
              </a:lnSpc>
              <a:spcAft>
                <a:spcPts val="800"/>
              </a:spcAft>
              <a:buFont typeface="Symbol" panose="05050102010706020507" pitchFamily="18" charset="2"/>
              <a:buChar char=""/>
            </a:pPr>
            <a:r>
              <a:rPr lang="en-GB" sz="2000">
                <a:solidFill>
                  <a:schemeClr val="bg1"/>
                </a:solidFill>
                <a:ea typeface="Calibri" panose="020F0502020204030204" pitchFamily="34" charset="0"/>
                <a:cs typeface="Times New Roman" panose="02020603050405020304" pitchFamily="18" charset="0"/>
              </a:rPr>
              <a:t>The budget for your stand - does this include all services including electricity, lighting, graphics, or just the stand build itself? </a:t>
            </a:r>
          </a:p>
          <a:p>
            <a:pPr marL="0" indent="0">
              <a:buNone/>
            </a:pPr>
            <a:endParaRPr lang="en-GB">
              <a:solidFill>
                <a:schemeClr val="bg1"/>
              </a:solidFill>
            </a:endParaRPr>
          </a:p>
        </p:txBody>
      </p:sp>
      <p:sp>
        <p:nvSpPr>
          <p:cNvPr id="4" name="Footer Placeholder 3">
            <a:extLst>
              <a:ext uri="{FF2B5EF4-FFF2-40B4-BE49-F238E27FC236}">
                <a16:creationId xmlns:a16="http://schemas.microsoft.com/office/drawing/2014/main" id="{9DDDE4AD-9949-3643-948A-2FFDF6CEA9DD}"/>
              </a:ext>
            </a:extLst>
          </p:cNvPr>
          <p:cNvSpPr>
            <a:spLocks noGrp="1"/>
          </p:cNvSpPr>
          <p:nvPr>
            <p:ph type="ftr" sz="quarter" idx="11"/>
          </p:nvPr>
        </p:nvSpPr>
        <p:spPr/>
        <p:txBody>
          <a:bodyPr/>
          <a:lstStyle/>
          <a:p>
            <a:r>
              <a:rPr lang="en-GB"/>
              <a:t>30 June Colleague Town Hall Conversation</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4</a:t>
            </a:fld>
            <a:endParaRPr lang="en-GB"/>
          </a:p>
        </p:txBody>
      </p:sp>
    </p:spTree>
    <p:extLst>
      <p:ext uri="{BB962C8B-B14F-4D97-AF65-F5344CB8AC3E}">
        <p14:creationId xmlns:p14="http://schemas.microsoft.com/office/powerpoint/2010/main" val="14032472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2" y="627485"/>
            <a:ext cx="10736263" cy="462406"/>
          </a:xfrm>
        </p:spPr>
        <p:txBody>
          <a:bodyPr>
            <a:normAutofit/>
          </a:bodyPr>
          <a:lstStyle/>
          <a:p>
            <a:pPr lvl="0">
              <a:lnSpc>
                <a:spcPct val="107000"/>
              </a:lnSpc>
              <a:spcAft>
                <a:spcPts val="800"/>
              </a:spcAft>
            </a:pPr>
            <a:r>
              <a:rPr lang="en-GB" b="1">
                <a:solidFill>
                  <a:schemeClr val="bg1"/>
                </a:solidFill>
                <a:effectLst/>
                <a:ea typeface="Calibri" panose="020F0502020204030204" pitchFamily="34" charset="0"/>
                <a:cs typeface="Times New Roman" panose="02020603050405020304" pitchFamily="18" charset="0"/>
              </a:rPr>
              <a:t>Determine if you wish to rent your stand or purchase it</a:t>
            </a:r>
            <a:endParaRPr lang="en-GB">
              <a:solidFill>
                <a:schemeClr val="bg1"/>
              </a:solidFill>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7869" y="1479244"/>
            <a:ext cx="9339768" cy="5113378"/>
          </a:xfrm>
        </p:spPr>
        <p:txBody>
          <a:bodyPr/>
          <a:lstStyle/>
          <a:p>
            <a:pPr marL="0" indent="0">
              <a:lnSpc>
                <a:spcPct val="150000"/>
              </a:lnSpc>
              <a:buNone/>
            </a:pPr>
            <a:r>
              <a:rPr lang="en-GB" sz="2000">
                <a:solidFill>
                  <a:schemeClr val="bg1"/>
                </a:solidFill>
                <a:effectLst/>
                <a:ea typeface="Calibri" panose="020F0502020204030204" pitchFamily="34" charset="0"/>
                <a:cs typeface="Times New Roman" panose="02020603050405020304" pitchFamily="18" charset="0"/>
              </a:rPr>
              <a:t>Purchasing a stand means you must consider storage costs between events. Purchasing can be cost effective if you plan to exhibit at multiple events a year. It also ensures your stand is reused. </a:t>
            </a:r>
          </a:p>
          <a:p>
            <a:pPr marL="0" indent="0">
              <a:lnSpc>
                <a:spcPct val="150000"/>
              </a:lnSpc>
              <a:buNone/>
            </a:pPr>
            <a:r>
              <a:rPr lang="en-GB" sz="1800" i="1">
                <a:solidFill>
                  <a:schemeClr val="bg1"/>
                </a:solidFill>
                <a:effectLst/>
                <a:ea typeface="Calibri" panose="020F0502020204030204" pitchFamily="34" charset="0"/>
                <a:cs typeface="Times New Roman" panose="02020603050405020304" pitchFamily="18" charset="0"/>
              </a:rPr>
              <a:t>N.B. there are lots of stands that can be built into multiple configurations using the same system so reuse does not have to mean using the same design over and over. Think of Lego but for stand design.</a:t>
            </a:r>
          </a:p>
          <a:p>
            <a:pPr marL="0" indent="0">
              <a:lnSpc>
                <a:spcPct val="150000"/>
              </a:lnSpc>
              <a:buNone/>
            </a:pPr>
            <a:r>
              <a:rPr lang="en-GB" sz="2000">
                <a:solidFill>
                  <a:schemeClr val="bg1"/>
                </a:solidFill>
                <a:effectLst/>
                <a:ea typeface="Calibri" panose="020F0502020204030204" pitchFamily="34" charset="0"/>
                <a:cs typeface="Times New Roman" panose="02020603050405020304" pitchFamily="18" charset="0"/>
              </a:rPr>
              <a:t>  </a:t>
            </a:r>
          </a:p>
          <a:p>
            <a:pPr marL="0" indent="0">
              <a:lnSpc>
                <a:spcPct val="150000"/>
              </a:lnSpc>
              <a:buNone/>
            </a:pPr>
            <a:r>
              <a:rPr lang="en-GB" sz="2000">
                <a:solidFill>
                  <a:schemeClr val="bg1"/>
                </a:solidFill>
                <a:effectLst/>
                <a:ea typeface="Calibri" panose="020F0502020204030204" pitchFamily="34" charset="0"/>
                <a:cs typeface="Times New Roman" panose="02020603050405020304" pitchFamily="18" charset="0"/>
              </a:rPr>
              <a:t>Rental means you put the emphasis on the contractor to design a stand to fit your needs but with reusable components that they can then utilise with other clients. Many contractors have modular rebuild stand systems, that you can provide your own graphics and brand to for the duration of the event. </a:t>
            </a:r>
            <a:endParaRPr lang="en-GB" sz="2800">
              <a:solidFill>
                <a:schemeClr val="bg1"/>
              </a:solidFill>
            </a:endParaRP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5</a:t>
            </a:fld>
            <a:endParaRPr lang="en-GB"/>
          </a:p>
        </p:txBody>
      </p:sp>
    </p:spTree>
    <p:extLst>
      <p:ext uri="{BB962C8B-B14F-4D97-AF65-F5344CB8AC3E}">
        <p14:creationId xmlns:p14="http://schemas.microsoft.com/office/powerpoint/2010/main" val="297991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3" name="Rectangle 2">
            <a:extLst>
              <a:ext uri="{FF2B5EF4-FFF2-40B4-BE49-F238E27FC236}">
                <a16:creationId xmlns:a16="http://schemas.microsoft.com/office/drawing/2014/main" id="{B90F5194-BD32-4030-B22D-0495F44F1584}"/>
              </a:ext>
            </a:extLst>
          </p:cNvPr>
          <p:cNvSpPr/>
          <p:nvPr/>
        </p:nvSpPr>
        <p:spPr>
          <a:xfrm>
            <a:off x="5591498" y="204469"/>
            <a:ext cx="6119432" cy="62355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0" name="Google Shape;430;p31"/>
          <p:cNvSpPr txBox="1">
            <a:spLocks noGrp="1"/>
          </p:cNvSpPr>
          <p:nvPr>
            <p:ph type="subTitle" idx="1"/>
          </p:nvPr>
        </p:nvSpPr>
        <p:spPr>
          <a:xfrm>
            <a:off x="785073" y="2138587"/>
            <a:ext cx="9430345" cy="2830020"/>
          </a:xfrm>
          <a:prstGeom prst="rect">
            <a:avLst/>
          </a:prstGeom>
          <a:noFill/>
          <a:ln>
            <a:noFill/>
          </a:ln>
        </p:spPr>
        <p:txBody>
          <a:bodyPr spcFirstLastPara="1" vert="horz" wrap="square" lIns="0" tIns="0" rIns="0" bIns="0" rtlCol="0" anchor="t" anchorCtr="0">
            <a:noAutofit/>
          </a:bodyPr>
          <a:lstStyle/>
          <a:p>
            <a:pPr>
              <a:buSzPts val="1100"/>
            </a:pPr>
            <a:endParaRPr lang="en-US" sz="3000" b="1">
              <a:solidFill>
                <a:schemeClr val="bg1"/>
              </a:solidFill>
              <a:latin typeface="Aleo" panose="020F0302020204030203" pitchFamily="34" charset="0"/>
            </a:endParaRPr>
          </a:p>
          <a:p>
            <a:pPr>
              <a:buSzPts val="1100"/>
            </a:pPr>
            <a:r>
              <a:rPr lang="en-US" sz="3000" b="1">
                <a:solidFill>
                  <a:schemeClr val="bg1"/>
                </a:solidFill>
                <a:latin typeface="Aleo"/>
                <a:ea typeface="Open Sans"/>
                <a:cs typeface="Open Sans"/>
              </a:rPr>
              <a:t>Key questions to ask your contractor:</a:t>
            </a:r>
            <a:endParaRPr lang="en-US" sz="3000" b="1">
              <a:solidFill>
                <a:schemeClr val="bg1"/>
              </a:solidFill>
              <a:latin typeface="Aleo" panose="020F0302020204030203" pitchFamily="34" charset="0"/>
            </a:endParaRPr>
          </a:p>
        </p:txBody>
      </p:sp>
    </p:spTree>
    <p:extLst>
      <p:ext uri="{BB962C8B-B14F-4D97-AF65-F5344CB8AC3E}">
        <p14:creationId xmlns:p14="http://schemas.microsoft.com/office/powerpoint/2010/main" val="29415064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2" y="627485"/>
            <a:ext cx="10736263" cy="462406"/>
          </a:xfrm>
        </p:spPr>
        <p:txBody>
          <a:bodyPr>
            <a:normAutofit/>
          </a:bodyPr>
          <a:lstStyle/>
          <a:p>
            <a:pPr lvl="0">
              <a:lnSpc>
                <a:spcPct val="107000"/>
              </a:lnSpc>
              <a:spcAft>
                <a:spcPts val="800"/>
              </a:spcAft>
            </a:pPr>
            <a:r>
              <a:rPr lang="en-GB" sz="2000" b="1" i="0">
                <a:solidFill>
                  <a:schemeClr val="bg1"/>
                </a:solidFill>
                <a:effectLst/>
              </a:rPr>
              <a:t>Is every stage and service in the process carried out in-house?</a:t>
            </a:r>
            <a:r>
              <a:rPr lang="en-GB" sz="2000" b="0" i="0">
                <a:solidFill>
                  <a:schemeClr val="bg1"/>
                </a:solidFill>
                <a:effectLst/>
              </a:rPr>
              <a:t> </a:t>
            </a:r>
            <a:endParaRPr lang="en-GB" sz="4000">
              <a:solidFill>
                <a:schemeClr val="bg1"/>
              </a:solidFill>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2" y="1175327"/>
            <a:ext cx="10983840" cy="2253673"/>
          </a:xfrm>
        </p:spPr>
        <p:txBody>
          <a:bodyPr/>
          <a:lstStyle/>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Check to see that all work is undertaken directly by the contractor and they do not sub-contract any elements out. If work is sub-contracted then you do not know who will be designing, printing, manufacturing or building your stand.  </a:t>
            </a:r>
          </a:p>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The use of sub-contractors can impact on the price quoted as it may appear lower initially, but additional charges could be included later.  Make sure you know exactly what is included in the cost and read the small print for extras. Also, a low price can also mean the use of prohibited materials and ultimately a poor-quality finish to the stand.</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7</a:t>
            </a:fld>
            <a:endParaRPr lang="en-GB"/>
          </a:p>
        </p:txBody>
      </p:sp>
      <p:sp>
        <p:nvSpPr>
          <p:cNvPr id="4" name="Content Placeholder 2">
            <a:extLst>
              <a:ext uri="{FF2B5EF4-FFF2-40B4-BE49-F238E27FC236}">
                <a16:creationId xmlns:a16="http://schemas.microsoft.com/office/drawing/2014/main" id="{99DA11BE-5FEE-6FDF-0B8E-9783B5DE37CD}"/>
              </a:ext>
            </a:extLst>
          </p:cNvPr>
          <p:cNvSpPr txBox="1"/>
          <p:nvPr/>
        </p:nvSpPr>
        <p:spPr>
          <a:xfrm>
            <a:off x="723902" y="4325094"/>
            <a:ext cx="10983840" cy="2253673"/>
          </a:xfrm>
          <a:prstGeom prst="rect">
            <a:avLst/>
          </a:prstGeom>
        </p:spPr>
        <p:txBody>
          <a:bodyPr vert="horz" lIns="0" tIns="0" rIns="0" bIns="0" rtlCol="0">
            <a:noAutofit/>
          </a:bodyPr>
          <a:lst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538149"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804843"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076298"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1342992"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Ask to see examples of stands they have designed and installed for previous customers. Testimonials and reviews on quality, finish, customer service, time management and budget control give good indications of how reputable a contractor is and you should always check independent review sites for these such as Trust Pilot.  </a:t>
            </a:r>
          </a:p>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There should be evidence of a steady flow of projects for new and existing customers and you should check for variety and uniqueness in designs to ensure that stands are always customised to suit individual client needs.</a:t>
            </a:r>
          </a:p>
        </p:txBody>
      </p:sp>
      <p:sp>
        <p:nvSpPr>
          <p:cNvPr id="6" name="Title 1">
            <a:extLst>
              <a:ext uri="{FF2B5EF4-FFF2-40B4-BE49-F238E27FC236}">
                <a16:creationId xmlns:a16="http://schemas.microsoft.com/office/drawing/2014/main" id="{FF73DCDC-5429-BC1A-0C6B-EA382FF9E0D0}"/>
              </a:ext>
            </a:extLst>
          </p:cNvPr>
          <p:cNvSpPr txBox="1"/>
          <p:nvPr/>
        </p:nvSpPr>
        <p:spPr>
          <a:xfrm>
            <a:off x="723901" y="3848833"/>
            <a:ext cx="10736263" cy="462406"/>
          </a:xfrm>
          <a:prstGeom prst="rect">
            <a:avLst/>
          </a:prstGeom>
        </p:spPr>
        <p:txBody>
          <a:bodyPr vert="horz" lIns="0" tIns="0" rIns="0" bIns="0" rtlCol="0" anchor="t" anchorCtr="0">
            <a:normAutofit/>
          </a:bodyPr>
          <a:lst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a:lstStyle>
          <a:p>
            <a:pPr lvl="0">
              <a:lnSpc>
                <a:spcPct val="107000"/>
              </a:lnSpc>
              <a:spcAft>
                <a:spcPts val="800"/>
              </a:spcAft>
              <a:tabLst>
                <a:tab pos="457200" algn="l"/>
              </a:tabLst>
            </a:pPr>
            <a:r>
              <a:rPr lang="en-GB" sz="1800" b="1">
                <a:solidFill>
                  <a:schemeClr val="bg1"/>
                </a:solidFill>
                <a:effectLst/>
                <a:latin typeface="Aleo" panose="00000500000000000000" pitchFamily="2" charset="0"/>
                <a:ea typeface="Calibri" panose="020F0502020204030204" pitchFamily="34" charset="0"/>
                <a:cs typeface="Times New Roman" panose="02020603050405020304" pitchFamily="18" charset="0"/>
              </a:rPr>
              <a:t>What </a:t>
            </a:r>
            <a:r>
              <a:rPr lang="en-GB" sz="2000" b="1">
                <a:solidFill>
                  <a:schemeClr val="bg1"/>
                </a:solidFill>
                <a:effectLst/>
                <a:latin typeface="Aleo" panose="00000500000000000000" pitchFamily="2" charset="0"/>
                <a:ea typeface="Calibri" panose="020F0502020204030204" pitchFamily="34" charset="0"/>
                <a:cs typeface="Times New Roman" panose="02020603050405020304" pitchFamily="18" charset="0"/>
              </a:rPr>
              <a:t>companies</a:t>
            </a:r>
            <a:r>
              <a:rPr lang="en-GB" sz="1800" b="1">
                <a:solidFill>
                  <a:schemeClr val="bg1"/>
                </a:solidFill>
                <a:effectLst/>
                <a:latin typeface="Aleo" panose="00000500000000000000" pitchFamily="2" charset="0"/>
                <a:ea typeface="Calibri" panose="020F0502020204030204" pitchFamily="34" charset="0"/>
                <a:cs typeface="Times New Roman" panose="02020603050405020304" pitchFamily="18" charset="0"/>
              </a:rPr>
              <a:t> have they worked for previously and are they in demand?</a:t>
            </a:r>
            <a:endParaRPr lang="en-GB" sz="1800">
              <a:solidFill>
                <a:schemeClr val="bg1"/>
              </a:solidFill>
              <a:effectLst/>
              <a:latin typeface="Aleo" panose="00000500000000000000" pitchFamily="2" charset="0"/>
              <a:ea typeface="Calibri" pitchFamily="34"/>
              <a:cs typeface="Times New Roman" panose="02020603050405020304" pitchFamily="18" charset="0"/>
            </a:endParaRPr>
          </a:p>
        </p:txBody>
      </p:sp>
    </p:spTree>
    <p:extLst>
      <p:ext uri="{BB962C8B-B14F-4D97-AF65-F5344CB8AC3E}">
        <p14:creationId xmlns:p14="http://schemas.microsoft.com/office/powerpoint/2010/main" val="378465603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569889"/>
            <a:ext cx="10736263" cy="462406"/>
          </a:xfrm>
        </p:spPr>
        <p:txBody>
          <a:bodyPr>
            <a:normAutofit/>
          </a:bodyPr>
          <a:lstStyle/>
          <a:p>
            <a:pPr lvl="0">
              <a:lnSpc>
                <a:spcPct val="107000"/>
              </a:lnSpc>
              <a:spcAft>
                <a:spcPts val="800"/>
              </a:spcAft>
              <a:tabLst>
                <a:tab pos="457200" algn="l"/>
              </a:tabLst>
            </a:pPr>
            <a:r>
              <a:rPr lang="en-GB" sz="2000" b="1">
                <a:solidFill>
                  <a:schemeClr val="bg1"/>
                </a:solidFill>
                <a:effectLst/>
                <a:latin typeface="Aleo" panose="00000500000000000000" pitchFamily="2" charset="0"/>
                <a:ea typeface="Calibri" panose="020F0502020204030204" pitchFamily="34" charset="0"/>
                <a:cs typeface="Times New Roman" panose="02020603050405020304" pitchFamily="18" charset="0"/>
              </a:rPr>
              <a:t>What are their sustainability and environmental credentials?</a:t>
            </a:r>
            <a:endParaRPr lang="en-GB" sz="2000">
              <a:solidFill>
                <a:schemeClr val="bg1"/>
              </a:solidFill>
              <a:effectLst/>
              <a:latin typeface="Aleo" panose="00000500000000000000" pitchFamily="2" charset="0"/>
              <a:ea typeface="Calibri" pitchFamily="34"/>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032295"/>
            <a:ext cx="10983840" cy="2253673"/>
          </a:xfrm>
        </p:spPr>
        <p:txBody>
          <a:bodyPr/>
          <a:lstStyle/>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When deciding on a stand contractor you should select one that can offer a versatile selection of reusable stands options. Reusable stands are better for reducing your own waste and therefore your environmental impact. They also reduce health and safety risks, have smoother, more efficient construction and dismantling phases, promote higher quality look and feel stands and are usually cost saving.  A reusable stand will also promote your brand in a positive light by highlighting your sustainability credentials. Informa launched the Better Stands campaign, is the contract familiar with this campaign, as that will lead to a more sustainable solution.  </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8</a:t>
            </a:fld>
            <a:endParaRPr lang="en-GB"/>
          </a:p>
        </p:txBody>
      </p:sp>
      <p:sp>
        <p:nvSpPr>
          <p:cNvPr id="4" name="Content Placeholder 2">
            <a:extLst>
              <a:ext uri="{FF2B5EF4-FFF2-40B4-BE49-F238E27FC236}">
                <a16:creationId xmlns:a16="http://schemas.microsoft.com/office/drawing/2014/main" id="{99DA11BE-5FEE-6FDF-0B8E-9783B5DE37CD}"/>
              </a:ext>
            </a:extLst>
          </p:cNvPr>
          <p:cNvSpPr txBox="1"/>
          <p:nvPr/>
        </p:nvSpPr>
        <p:spPr>
          <a:xfrm>
            <a:off x="723899" y="3915215"/>
            <a:ext cx="10983840" cy="2253673"/>
          </a:xfrm>
          <a:prstGeom prst="rect">
            <a:avLst/>
          </a:prstGeom>
        </p:spPr>
        <p:txBody>
          <a:bodyPr vert="horz" lIns="0" tIns="0" rIns="0" bIns="0" rtlCol="0">
            <a:noAutofit/>
          </a:bodyPr>
          <a:lst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538149"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804843"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076298"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1342992"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To achieve maximum return on investment, planning and budgeting are essential. Otherwise it can quickly become an expensive lesson in the importance of research and preparation.  The below factors should be carefully considered: </a:t>
            </a:r>
          </a:p>
          <a:p>
            <a:pPr marL="342900" lvl="0" indent="-342900">
              <a:lnSpc>
                <a:spcPct val="107000"/>
              </a:lnSpc>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Fix your budget and communicate this honestly to your contractor</a:t>
            </a:r>
          </a:p>
          <a:p>
            <a:pPr marL="342900" lvl="0" indent="-342900">
              <a:lnSpc>
                <a:spcPct val="107000"/>
              </a:lnSpc>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Alongside the proposed design, request a detailed quote with full itemised cost breakdown </a:t>
            </a:r>
          </a:p>
          <a:p>
            <a:pPr marL="342900" lvl="0" indent="-342900">
              <a:lnSpc>
                <a:spcPct val="107000"/>
              </a:lnSpc>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Items listed should include (where relevant) design, build, audio visual, electrics, flooring, furniture, graphics, internet, labour, lighting, permits, rigging, transportation, water and waste and any other special features requested</a:t>
            </a:r>
          </a:p>
          <a:p>
            <a:pPr marL="342900" lvl="0" indent="-342900">
              <a:lnSpc>
                <a:spcPct val="107000"/>
              </a:lnSpc>
              <a:spcAft>
                <a:spcPts val="800"/>
              </a:spcAft>
              <a:buFont typeface="+mj-lt"/>
              <a:buAutoNum type="arabicPeriod"/>
            </a:pPr>
            <a:r>
              <a:rPr lang="en-GB" sz="1800">
                <a:solidFill>
                  <a:schemeClr val="bg1"/>
                </a:solidFill>
                <a:effectLst/>
                <a:ea typeface="Calibri" panose="020F0502020204030204" pitchFamily="34" charset="0"/>
                <a:cs typeface="Times New Roman" panose="02020603050405020304" pitchFamily="18" charset="0"/>
              </a:rPr>
              <a:t>Be clear on which items are purchased and which are hired </a:t>
            </a:r>
          </a:p>
        </p:txBody>
      </p:sp>
      <p:sp>
        <p:nvSpPr>
          <p:cNvPr id="6" name="Title 1">
            <a:extLst>
              <a:ext uri="{FF2B5EF4-FFF2-40B4-BE49-F238E27FC236}">
                <a16:creationId xmlns:a16="http://schemas.microsoft.com/office/drawing/2014/main" id="{FF73DCDC-5429-BC1A-0C6B-EA382FF9E0D0}"/>
              </a:ext>
            </a:extLst>
          </p:cNvPr>
          <p:cNvSpPr txBox="1"/>
          <p:nvPr/>
        </p:nvSpPr>
        <p:spPr>
          <a:xfrm>
            <a:off x="723900" y="3429000"/>
            <a:ext cx="10736263" cy="462406"/>
          </a:xfrm>
          <a:prstGeom prst="rect">
            <a:avLst/>
          </a:prstGeom>
        </p:spPr>
        <p:txBody>
          <a:bodyPr vert="horz" lIns="0" tIns="0" rIns="0" bIns="0" rtlCol="0" anchor="t" anchorCtr="0">
            <a:normAutofit/>
          </a:bodyPr>
          <a:lst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a:lstStyle>
          <a:p>
            <a:pPr>
              <a:lnSpc>
                <a:spcPct val="107000"/>
              </a:lnSpc>
              <a:spcAft>
                <a:spcPts val="800"/>
              </a:spcAft>
            </a:pPr>
            <a:r>
              <a:rPr lang="en-GB" sz="2000" b="1">
                <a:solidFill>
                  <a:schemeClr val="bg1"/>
                </a:solidFill>
              </a:rPr>
              <a:t>How to manage costs?</a:t>
            </a:r>
            <a:endParaRPr lang="en-GB" sz="4000">
              <a:solidFill>
                <a:schemeClr val="bg1"/>
              </a:solidFill>
            </a:endParaRPr>
          </a:p>
        </p:txBody>
      </p:sp>
    </p:spTree>
    <p:extLst>
      <p:ext uri="{BB962C8B-B14F-4D97-AF65-F5344CB8AC3E}">
        <p14:creationId xmlns:p14="http://schemas.microsoft.com/office/powerpoint/2010/main" val="242026696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1059417"/>
            <a:ext cx="10736263" cy="462406"/>
          </a:xfrm>
        </p:spPr>
        <p:txBody>
          <a:bodyPr>
            <a:normAutofit/>
          </a:bodyPr>
          <a:lstStyle/>
          <a:p>
            <a:pPr lvl="0">
              <a:lnSpc>
                <a:spcPct val="107000"/>
              </a:lnSpc>
              <a:spcAft>
                <a:spcPts val="800"/>
              </a:spcAft>
            </a:pPr>
            <a:r>
              <a:rPr lang="en-GB" sz="1800" b="1">
                <a:solidFill>
                  <a:schemeClr val="bg1"/>
                </a:solidFill>
                <a:effectLst/>
                <a:ea typeface="Calibri" panose="020F0502020204030204" pitchFamily="34" charset="0"/>
                <a:cs typeface="Times New Roman" panose="02020603050405020304" pitchFamily="18" charset="0"/>
              </a:rPr>
              <a:t>Where are they </a:t>
            </a:r>
            <a:r>
              <a:rPr lang="en-GB" sz="2000" b="1">
                <a:solidFill>
                  <a:schemeClr val="bg1"/>
                </a:solidFill>
                <a:effectLst/>
                <a:ea typeface="Calibri" panose="020F0502020204030204" pitchFamily="34" charset="0"/>
                <a:cs typeface="Times New Roman" panose="02020603050405020304" pitchFamily="18" charset="0"/>
              </a:rPr>
              <a:t>located</a:t>
            </a:r>
            <a:r>
              <a:rPr lang="en-GB" sz="1800" b="1">
                <a:solidFill>
                  <a:schemeClr val="bg1"/>
                </a:solidFill>
                <a:effectLst/>
                <a:ea typeface="Calibri" panose="020F0502020204030204" pitchFamily="34" charset="0"/>
                <a:cs typeface="Times New Roman" panose="02020603050405020304" pitchFamily="18" charset="0"/>
              </a:rPr>
              <a:t>? </a:t>
            </a:r>
            <a:endParaRPr lang="en-GB" sz="1800">
              <a:solidFill>
                <a:schemeClr val="bg1"/>
              </a:solidFill>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669604"/>
            <a:ext cx="10736263" cy="2253673"/>
          </a:xfrm>
        </p:spPr>
        <p:txBody>
          <a:bodyPr/>
          <a:lstStyle/>
          <a:p>
            <a:pPr marL="6" indent="0">
              <a:lnSpc>
                <a:spcPct val="107000"/>
              </a:lnSpc>
              <a:spcAft>
                <a:spcPts val="800"/>
              </a:spcAft>
              <a:buNone/>
            </a:pPr>
            <a:r>
              <a:rPr lang="en-GB" sz="1800">
                <a:solidFill>
                  <a:schemeClr val="bg1"/>
                </a:solidFill>
                <a:effectLst/>
                <a:ea typeface="Calibri" panose="020F0502020204030204" pitchFamily="34" charset="0"/>
                <a:cs typeface="Times New Roman" panose="02020603050405020304" pitchFamily="18" charset="0"/>
              </a:rPr>
              <a:t>Regardless of where the exhibition takes place, it’s always best to hire a local contractor to the venue. This will have a huge impact on your overall spend, as logistics can be costly. The greater the distance your stand needs to be transported the higher your costs will be, not to mention other factors you may need to contend with such as delayed deliveries due to road conditions, higher carbon footprint and so on. </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lstStyle/>
          <a:p>
            <a:fld id="{CD018B5B-3FD1-43B0-9C50-E33EBAC66E22}" type="slidenum">
              <a:rPr lang="en-GB" smtClean="0"/>
              <a:t>9</a:t>
            </a:fld>
            <a:endParaRPr lang="en-GB"/>
          </a:p>
        </p:txBody>
      </p:sp>
    </p:spTree>
    <p:extLst>
      <p:ext uri="{BB962C8B-B14F-4D97-AF65-F5344CB8AC3E}">
        <p14:creationId xmlns:p14="http://schemas.microsoft.com/office/powerpoint/2010/main" val="306832583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2_InformaTech">
  <a:themeElements>
    <a:clrScheme name="Custom 9">
      <a:dk1>
        <a:sysClr val="windowText" lastClr="000000"/>
      </a:dk1>
      <a:lt1>
        <a:sysClr val="window" lastClr="FFFFFF"/>
      </a:lt1>
      <a:dk2>
        <a:srgbClr val="44546A"/>
      </a:dk2>
      <a:lt2>
        <a:srgbClr val="E7E6E6"/>
      </a:lt2>
      <a:accent1>
        <a:srgbClr val="002244"/>
      </a:accent1>
      <a:accent2>
        <a:srgbClr val="11A7D9"/>
      </a:accent2>
      <a:accent3>
        <a:srgbClr val="B01AA4"/>
      </a:accent3>
      <a:accent4>
        <a:srgbClr val="4735CD"/>
      </a:accent4>
      <a:accent5>
        <a:srgbClr val="DF5A82"/>
      </a:accent5>
      <a:accent6>
        <a:srgbClr val="B795FF"/>
      </a:accent6>
      <a:hlink>
        <a:srgbClr val="000000"/>
      </a:hlink>
      <a:folHlink>
        <a:srgbClr val="000000"/>
      </a:folHlink>
    </a:clrScheme>
    <a:fontScheme name="InformaTech">
      <a:majorFont>
        <a:latin typeface="Aleo-Regular"/>
        <a:ea typeface="Arial"/>
        <a:cs typeface="Arial"/>
      </a:majorFont>
      <a:minorFont>
        <a:latin typeface="Open Sans Light"/>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forma Group Template" id="{36053FD7-ED36-440F-8953-620ED2DC54B0}" vid="{6DB44945-67A2-4AF4-B4CD-795A50D629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F0D91A3F50684094A14D0F933B3E4D" ma:contentTypeVersion="21" ma:contentTypeDescription="Create a new document." ma:contentTypeScope="" ma:versionID="c46da62b01851f2b65c98b5e1ad44265">
  <xsd:schema xmlns:xsd="http://www.w3.org/2001/XMLSchema" xmlns:xs="http://www.w3.org/2001/XMLSchema" xmlns:p="http://schemas.microsoft.com/office/2006/metadata/properties" xmlns:ns2="878f50be-1c7c-423d-a009-4b1aedf0edfe" xmlns:ns3="b11fc37a-30f2-41b3-a078-6d85d006e069" targetNamespace="http://schemas.microsoft.com/office/2006/metadata/properties" ma:root="true" ma:fieldsID="5fc800facb5c17da5e878fe359865fa5" ns2:_="" ns3:_="">
    <xsd:import namespace="878f50be-1c7c-423d-a009-4b1aedf0edfe"/>
    <xsd:import namespace="b11fc37a-30f2-41b3-a078-6d85d006e06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Completed_x003f_"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8f50be-1c7c-423d-a009-4b1aedf0edf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5ef969df-f2f1-4ac1-875d-476a74d8137c}" ma:internalName="TaxCatchAll" ma:showField="CatchAllData" ma:web="878f50be-1c7c-423d-a009-4b1aedf0edf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11fc37a-30f2-41b3-a078-6d85d006e069" elementFormDefault="qualified">
    <xsd:import namespace="http://schemas.microsoft.com/office/2006/documentManagement/types"/>
    <xsd:import namespace="http://schemas.microsoft.com/office/infopath/2007/PartnerControls"/>
    <xsd:element name="Completed_x003f_" ma:index="12" nillable="true" ma:displayName="Completed?" ma:default="0" ma:internalName="Completed_x003f_">
      <xsd:simpleType>
        <xsd:restriction base="dms:Boolean"/>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bdc0606b-8e5a-4aee-a68c-f4efcab0e830"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11fc37a-30f2-41b3-a078-6d85d006e069">
      <Terms xmlns="http://schemas.microsoft.com/office/infopath/2007/PartnerControls"/>
    </lcf76f155ced4ddcb4097134ff3c332f>
    <TaxCatchAll xmlns="878f50be-1c7c-423d-a009-4b1aedf0edfe" xsi:nil="true"/>
    <SharedWithUsers xmlns="878f50be-1c7c-423d-a009-4b1aedf0edfe">
      <UserInfo>
        <DisplayName>Ryall, Michael</DisplayName>
        <AccountId>1104</AccountId>
        <AccountType/>
      </UserInfo>
      <UserInfo>
        <DisplayName>Sutton, Jamie</DisplayName>
        <AccountId>1267</AccountId>
        <AccountType/>
      </UserInfo>
      <UserInfo>
        <DisplayName>So, Amy</DisplayName>
        <AccountId>1243</AccountId>
        <AccountType/>
      </UserInfo>
      <UserInfo>
        <DisplayName>Young, Amy</DisplayName>
        <AccountId>1272</AccountId>
        <AccountType/>
      </UserInfo>
      <UserInfo>
        <DisplayName>Huang, Betty</DisplayName>
        <AccountId>389</AccountId>
        <AccountType/>
      </UserInfo>
      <UserInfo>
        <DisplayName>Hopkinson, Isabelle</DisplayName>
        <AccountId>491</AccountId>
        <AccountType/>
      </UserInfo>
      <UserInfo>
        <DisplayName>Kemp, Kerrie</DisplayName>
        <AccountId>864</AccountId>
        <AccountType/>
      </UserInfo>
      <UserInfo>
        <DisplayName>Wielgus, Ben</DisplayName>
        <AccountId>32</AccountId>
        <AccountType/>
      </UserInfo>
      <UserInfo>
        <DisplayName>Ryan, Lucille</DisplayName>
        <AccountId>416</AccountId>
        <AccountType/>
      </UserInfo>
    </SharedWithUsers>
    <Completed_x003f_ xmlns="b11fc37a-30f2-41b3-a078-6d85d006e069">false</Completed_x003f_>
  </documentManagement>
</p:properties>
</file>

<file path=customXml/itemProps1.xml><?xml version="1.0" encoding="utf-8"?>
<ds:datastoreItem xmlns:ds="http://schemas.openxmlformats.org/officeDocument/2006/customXml" ds:itemID="{9213A223-04F1-4DFB-B46C-46E3F15BF3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8f50be-1c7c-423d-a009-4b1aedf0edfe"/>
    <ds:schemaRef ds:uri="b11fc37a-30f2-41b3-a078-6d85d006e0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D5674A-7FDF-4C4A-A4FC-0DEA30F92306}">
  <ds:schemaRefs>
    <ds:schemaRef ds:uri="http://schemas.microsoft.com/sharepoint/v3/contenttype/forms"/>
  </ds:schemaRefs>
</ds:datastoreItem>
</file>

<file path=customXml/itemProps3.xml><?xml version="1.0" encoding="utf-8"?>
<ds:datastoreItem xmlns:ds="http://schemas.openxmlformats.org/officeDocument/2006/customXml" ds:itemID="{23C19DC0-0996-4317-B7C4-E252EF81C004}">
  <ds:schemaRefs>
    <ds:schemaRef ds:uri="http://purl.org/dc/dcmityp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b11fc37a-30f2-41b3-a078-6d85d006e069"/>
    <ds:schemaRef ds:uri="878f50be-1c7c-423d-a009-4b1aedf0edf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3492</TotalTime>
  <Words>1264</Words>
  <Application>Microsoft Office PowerPoint</Application>
  <PresentationFormat>Widescreen</PresentationFormat>
  <Paragraphs>89</Paragraphs>
  <Slides>13</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Aleo</vt:lpstr>
      <vt:lpstr>Aleo-Regular</vt:lpstr>
      <vt:lpstr>Arial</vt:lpstr>
      <vt:lpstr>Calibri</vt:lpstr>
      <vt:lpstr>Open Sans</vt:lpstr>
      <vt:lpstr>Open Sans Light</vt:lpstr>
      <vt:lpstr>Rockwell</vt:lpstr>
      <vt:lpstr>Symbol</vt:lpstr>
      <vt:lpstr>2_InformaTech</vt:lpstr>
      <vt:lpstr>Better Stands</vt:lpstr>
      <vt:lpstr>What does this quick guide cover?</vt:lpstr>
      <vt:lpstr>Introduction to the guide</vt:lpstr>
      <vt:lpstr>How to get started?</vt:lpstr>
      <vt:lpstr>Determine if you wish to rent your stand or purchase it</vt:lpstr>
      <vt:lpstr>PowerPoint Presentation</vt:lpstr>
      <vt:lpstr>Is every stage and service in the process carried out in-house? </vt:lpstr>
      <vt:lpstr>What are their sustainability and environmental credentials?</vt:lpstr>
      <vt:lpstr>Where are they located? </vt:lpstr>
      <vt:lpstr>PowerPoint Presentation</vt:lpstr>
      <vt:lpstr>What is Better Stands?</vt:lpstr>
      <vt:lpstr>What do I need to do?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Informa’s  Sustainable Events Management System</dc:title>
  <dc:creator>Ryan, Lucille</dc:creator>
  <cp:lastModifiedBy>Tufan, Secil</cp:lastModifiedBy>
  <cp:revision>35</cp:revision>
  <dcterms:created xsi:type="dcterms:W3CDTF">2020-05-19T16:19:23Z</dcterms:created>
  <dcterms:modified xsi:type="dcterms:W3CDTF">2023-11-09T11:45:21Z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0x01010041F0D91A3F50684094A14D0F933B3E4D</vt:lpwstr>
  </property>
  <property fmtid="{D5CDD505-2E9C-101B-9397-08002B2CF9AE}" pid="3" name="MediaServiceImageTags">
    <vt:lpwstr/>
  </property>
  <property fmtid="{D5CDD505-2E9C-101B-9397-08002B2CF9AE}" pid="4" name="MSIP_Label_2bbab825-a111-45e4-86a1-18cee0005896_ActionId">
    <vt:lpwstr>07d635bc-e055-41d4-9a62-72c0ea4907d7</vt:lpwstr>
  </property>
  <property fmtid="{D5CDD505-2E9C-101B-9397-08002B2CF9AE}" pid="5" name="MSIP_Label_2bbab825-a111-45e4-86a1-18cee0005896_ContentBits">
    <vt:lpwstr>2</vt:lpwstr>
  </property>
  <property fmtid="{D5CDD505-2E9C-101B-9397-08002B2CF9AE}" pid="6" name="MSIP_Label_2bbab825-a111-45e4-86a1-18cee0005896_Enabled">
    <vt:lpwstr>true</vt:lpwstr>
  </property>
  <property fmtid="{D5CDD505-2E9C-101B-9397-08002B2CF9AE}" pid="7" name="MSIP_Label_2bbab825-a111-45e4-86a1-18cee0005896_Method">
    <vt:lpwstr>Standard</vt:lpwstr>
  </property>
  <property fmtid="{D5CDD505-2E9C-101B-9397-08002B2CF9AE}" pid="8" name="MSIP_Label_2bbab825-a111-45e4-86a1-18cee0005896_Name">
    <vt:lpwstr>2bbab825-a111-45e4-86a1-18cee0005896</vt:lpwstr>
  </property>
  <property fmtid="{D5CDD505-2E9C-101B-9397-08002B2CF9AE}" pid="9" name="MSIP_Label_2bbab825-a111-45e4-86a1-18cee0005896_SetDate">
    <vt:lpwstr>2022-04-06T09:54:43Z</vt:lpwstr>
  </property>
  <property fmtid="{D5CDD505-2E9C-101B-9397-08002B2CF9AE}" pid="10" name="MSIP_Label_2bbab825-a111-45e4-86a1-18cee0005896_SiteId">
    <vt:lpwstr>2567d566-604c-408a-8a60-55d0dc9d9d6b</vt:lpwstr>
  </property>
</Properties>
</file>